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y="5143500" cx="9144000"/>
  <p:notesSz cx="6858000" cy="9144000"/>
  <p:embeddedFontLst>
    <p:embeddedFont>
      <p:font typeface="Roboto Thin"/>
      <p:regular r:id="rId32"/>
      <p:bold r:id="rId33"/>
      <p:italic r:id="rId34"/>
      <p:boldItalic r:id="rId35"/>
    </p:embeddedFont>
    <p:embeddedFont>
      <p:font typeface="Roboto"/>
      <p:regular r:id="rId36"/>
      <p:bold r:id="rId37"/>
      <p:italic r:id="rId38"/>
      <p:boldItalic r:id="rId39"/>
    </p:embeddedFont>
    <p:embeddedFont>
      <p:font typeface="Google Sans"/>
      <p:regular r:id="rId40"/>
      <p:bold r:id="rId41"/>
      <p:italic r:id="rId42"/>
      <p:boldItalic r:id="rId43"/>
    </p:embeddedFont>
    <p:embeddedFont>
      <p:font typeface="Google Sans Medium"/>
      <p:regular r:id="rId44"/>
      <p:bold r:id="rId45"/>
      <p:italic r:id="rId46"/>
      <p:boldItalic r:id="rId47"/>
    </p:embeddedFont>
    <p:embeddedFont>
      <p:font typeface="Helvetica Neue Light"/>
      <p:regular r:id="rId48"/>
      <p:bold r:id="rId49"/>
      <p:italic r:id="rId50"/>
      <p:boldItalic r:id="rId51"/>
    </p:embeddedFont>
    <p:embeddedFont>
      <p:font typeface="Merriweather"/>
      <p:regular r:id="rId52"/>
      <p:bold r:id="rId53"/>
      <p:italic r:id="rId54"/>
      <p:boldItalic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GoogleSans-regular.fntdata"/><Relationship Id="rId42" Type="http://schemas.openxmlformats.org/officeDocument/2006/relationships/font" Target="fonts/GoogleSans-italic.fntdata"/><Relationship Id="rId41" Type="http://schemas.openxmlformats.org/officeDocument/2006/relationships/font" Target="fonts/GoogleSans-bold.fntdata"/><Relationship Id="rId44" Type="http://schemas.openxmlformats.org/officeDocument/2006/relationships/font" Target="fonts/GoogleSansMedium-regular.fntdata"/><Relationship Id="rId43" Type="http://schemas.openxmlformats.org/officeDocument/2006/relationships/font" Target="fonts/GoogleSans-boldItalic.fntdata"/><Relationship Id="rId46" Type="http://schemas.openxmlformats.org/officeDocument/2006/relationships/font" Target="fonts/GoogleSansMedium-italic.fntdata"/><Relationship Id="rId45" Type="http://schemas.openxmlformats.org/officeDocument/2006/relationships/font" Target="fonts/GoogleSansMedium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HelveticaNeueLight-regular.fntdata"/><Relationship Id="rId47" Type="http://schemas.openxmlformats.org/officeDocument/2006/relationships/font" Target="fonts/GoogleSansMedium-boldItalic.fntdata"/><Relationship Id="rId49" Type="http://schemas.openxmlformats.org/officeDocument/2006/relationships/font" Target="fonts/HelveticaNeueLight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font" Target="fonts/RobotoThin-bold.fntdata"/><Relationship Id="rId32" Type="http://schemas.openxmlformats.org/officeDocument/2006/relationships/font" Target="fonts/RobotoThin-regular.fntdata"/><Relationship Id="rId35" Type="http://schemas.openxmlformats.org/officeDocument/2006/relationships/font" Target="fonts/RobotoThin-boldItalic.fntdata"/><Relationship Id="rId34" Type="http://schemas.openxmlformats.org/officeDocument/2006/relationships/font" Target="fonts/RobotoThin-italic.fntdata"/><Relationship Id="rId37" Type="http://schemas.openxmlformats.org/officeDocument/2006/relationships/font" Target="fonts/Roboto-bold.fntdata"/><Relationship Id="rId36" Type="http://schemas.openxmlformats.org/officeDocument/2006/relationships/font" Target="fonts/Roboto-regular.fntdata"/><Relationship Id="rId39" Type="http://schemas.openxmlformats.org/officeDocument/2006/relationships/font" Target="fonts/Roboto-boldItalic.fntdata"/><Relationship Id="rId38" Type="http://schemas.openxmlformats.org/officeDocument/2006/relationships/font" Target="fonts/Roboto-italic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HelveticaNeueLight-boldItalic.fntdata"/><Relationship Id="rId50" Type="http://schemas.openxmlformats.org/officeDocument/2006/relationships/font" Target="fonts/HelveticaNeueLight-italic.fntdata"/><Relationship Id="rId53" Type="http://schemas.openxmlformats.org/officeDocument/2006/relationships/font" Target="fonts/Merriweather-bold.fntdata"/><Relationship Id="rId52" Type="http://schemas.openxmlformats.org/officeDocument/2006/relationships/font" Target="fonts/Merriweather-regular.fntdata"/><Relationship Id="rId11" Type="http://schemas.openxmlformats.org/officeDocument/2006/relationships/slide" Target="slides/slide7.xml"/><Relationship Id="rId55" Type="http://schemas.openxmlformats.org/officeDocument/2006/relationships/font" Target="fonts/Merriweather-boldItalic.fntdata"/><Relationship Id="rId10" Type="http://schemas.openxmlformats.org/officeDocument/2006/relationships/slide" Target="slides/slide6.xml"/><Relationship Id="rId54" Type="http://schemas.openxmlformats.org/officeDocument/2006/relationships/font" Target="fonts/Merriweather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ithub.com/victordibia/anomagram/blob/master/LICENSE" TargetMode="External"/><Relationship Id="rId3" Type="http://schemas.openxmlformats.org/officeDocument/2006/relationships/hyperlink" Target="https://anomagram.fastforwardlabs.com/#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arxiv.org/abs/1908.03299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ommons.wikimedia.org/wiki/File:Oil_platform_in_the_North_Sea.jpg" TargetMode="External"/><Relationship Id="rId3" Type="http://schemas.openxmlformats.org/officeDocument/2006/relationships/hyperlink" Target="https://commons.wikimedia.org/wiki/File:Boeing_747_prototype_main_landing_gear.jpg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53eb988857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53eb988857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ad67a6fa28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ad67a6fa28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 = Bandwidth, Battery, Latency, Accuracy, Datasets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AD ML Pipeline = Real World case studies of how to anomaly detection implemented in industry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Hands-on training and of anomaly detection models in Colab!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ad67a6fa2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ad67a6fa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ad67a6fa2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ad67a6fa2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ad8ee1ea49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ad8ee1ea4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In the previous we’ve covered, the application designer knows what want data to detect. For keyword spotting we know that we want to activate the system when a specific word or set of words is detected.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a8809e310c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a8809e310c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Collecting data on anomalies can be challenging as it involves capturing an </a:t>
            </a:r>
            <a:r>
              <a:rPr lang="en" sz="1600"/>
              <a:t>inherently</a:t>
            </a:r>
            <a:r>
              <a:rPr lang="en" sz="1600"/>
              <a:t> rare event. Additionally, it can cost a significant </a:t>
            </a:r>
            <a:r>
              <a:rPr lang="en" sz="1600"/>
              <a:t>amount</a:t>
            </a:r>
            <a:r>
              <a:rPr lang="en" sz="1600"/>
              <a:t> of money as it often involves reaching a critical failure state.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https://pixabay.com/ru/photos/%D1%81%D0%BB%D0%BE%D0%BC%D0%B0%D0%BD%D0%BD%D1%8B%D0%B5-%D0%BF%D1%80%D0%BE%D0%BC%D1%8B%D1%88%D0%BB%D0%B5%D0%BD%D0%BD%D1%8B%D0%B5-%D1%82%D0%BE%D0%B2%D0%B0%D1%80%D1%8B-%D1%80%D0%B0%D1%81%D0%BF%D0%B0%D0%B4-1513205/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a8809e310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a8809e31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Normal data is an closed set, meaning we know what normal operation looks like and can easily capture that data.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MIT liscenece shoudl be good </a:t>
            </a: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https://github.com/victordibia/anomagram/blob/master/LICENSE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Graph Screenshots from </a:t>
            </a: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https://anomagram.fastforwardlabs.com/#/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ac75718528_3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ac75718528_3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</a:rPr>
              <a:t>Abnormal data is an open set since a system can fail in any number of unpredictable ways. (Unknown unknowns)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</a:rPr>
              <a:t>Therefore we need a way to train a model to detect something that we can’t capture complete in our dataset.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a127ad2c55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a127ad2c55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Adds an additional challenge to training. There is far more ‘normal’ data than ‘abnormal’ but it’s critical to </a:t>
            </a:r>
            <a:r>
              <a:rPr lang="en" sz="1900"/>
              <a:t>catch</a:t>
            </a:r>
            <a:r>
              <a:rPr lang="en" sz="1900"/>
              <a:t> the anomaly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Always g</a:t>
            </a:r>
            <a:r>
              <a:rPr lang="en" sz="1900"/>
              <a:t>uessing</a:t>
            </a:r>
            <a:r>
              <a:rPr lang="en" sz="1900"/>
              <a:t> no anomaly would lead to high </a:t>
            </a:r>
            <a:r>
              <a:rPr lang="en" sz="1900"/>
              <a:t>perceived</a:t>
            </a:r>
            <a:r>
              <a:rPr lang="en" sz="1900"/>
              <a:t> accuracy</a:t>
            </a:r>
            <a:endParaRPr sz="19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ac769e4519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ac769e4519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new dataset of industrial machine sounds that we call a sound dataset for malfunctioning industrial machine investigation and inspection (MIMII dataset). </a:t>
            </a:r>
            <a:endParaRPr sz="18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of our knowledge, there is no public dataset that contains different types of machine sounds in real factory environments.</a:t>
            </a:r>
            <a:endParaRPr sz="18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Normal sounds were recorded for different types of industrial machines (i.e., valves, pumps, fans, and slide rails), </a:t>
            </a:r>
            <a:endParaRPr sz="18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and to resemble a real-life scenario, various anomalous sounds were recorded (e.g., contamination, leakage, rotating unbalance, and rail damage). </a:t>
            </a:r>
            <a:endParaRPr sz="18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The purpose of releasing the MIMII dataset is to assist the machine-learning and signalprocessing community with their development of automated facility maintenance.</a:t>
            </a:r>
            <a:endParaRPr sz="18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ac769e4519_2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ac769e4519_2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Meet ToyADMOS, A Dataset Of Miniature Machine Operating Sounds</a:t>
            </a:r>
            <a:endParaRPr sz="120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ToyADMOS dataset is a machine operating sounds dataset of approximately 540 hours of normal machine operating sounds and over 12,000 samples of anomalous sounds collected with four microphones at a 48kHz sampling rate. </a:t>
            </a:r>
            <a:endParaRPr sz="120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Here, each sub-dataset consists of three types of sound data, they are normal, anomalous, and environmental. </a:t>
            </a:r>
            <a:endParaRPr sz="1200">
              <a:solidFill>
                <a:schemeClr val="dk1"/>
              </a:solidFill>
            </a:endParaRPr>
          </a:p>
          <a:p>
            <a:pPr indent="0" lvl="0" marL="0" marR="1905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ad67a6fa28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ad67a6fa28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Meet ToyADMOS, A Dataset Of Miniature Machine Operating Sounds</a:t>
            </a:r>
            <a:endParaRPr sz="120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ToyADMOS dataset is a machine operating sounds dataset of approximately 540 hours of normal machine operating sounds and over 12,000 samples of anomalous sounds collected with four microphones at a 48kHz sampling rate. </a:t>
            </a:r>
            <a:endParaRPr sz="120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Here, each sub-dataset consists of three types of sound data, they are normal, anomalous, and environmental. For collecting the sounds, four omnidirectional microphones (SHURE SM11-CN) were used.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The ToyADMOS dataset has the following characteristics:</a:t>
            </a:r>
            <a:endParaRPr b="1" sz="120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It is designed for three ADMOS tasks: product inspection (toy car), fault diagnosis for a fixed machine (toy conveyor), and fault diagnosis for a moving machine (toy train).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Machine-operating sounds and environmental noise are individually recorded for simulating various noise levels.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All sounds are recorded with four microphones for testing noise reduction and/or data-augmentation techniques such as mix-up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In each task, multiple machines of the same class are used where each machine belongs to the same class of toys but has a different detailed structure. Since the collected operating sounds have variations depending on individual differences, the dataset can be used for testing domain-adaptation techniques to absorb individual differences and/or changes in noise level.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Each anomalous sound was recorded several times for testing a few-shot learning-based ADMOS for obtaining the characteristics of anomalous sounds from only a few samples.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The released dataset consists of over 180 hours of normal machine-operating sounds and over 4,000 samples of anomalous sounds collected with four microphones at a 48-kHz sampling rate for each task.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1905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ad67a6fa28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ad67a6fa28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Meet ToyADMOS, A Dataset Of Miniature Machine Operating Sounds</a:t>
            </a:r>
            <a:endParaRPr sz="120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ToyADMOS dataset is a machine operating sounds dataset of approximately 540 hours of normal machine operating sounds and over 12,000 samples of anomalous sounds collected with four microphones at a 48kHz sampling rate. </a:t>
            </a:r>
            <a:endParaRPr sz="120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Here, each sub-dataset consists of three types of sound data, they are normal, anomalous, and environmental. For collecting the sounds, four omnidirectional microphones (SHURE SM11-CN) were used.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The ToyADMOS dataset has the following characteristics:</a:t>
            </a:r>
            <a:endParaRPr b="1" sz="120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It is designed for three ADMOS tasks: product inspection (toy car), fault diagnosis for a fixed machine (toy conveyor), and fault diagnosis for a moving machine (toy train).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Machine-operating sounds and environmental noise are individually recorded for simulating various noise levels.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All sounds are recorded with four microphones for testing noise reduction and/or data-augmentation techniques such as mix-up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In each task, multiple machines of the same class are used where each machine belongs to the same class of toys but has a different detailed structure. Since the collected operating sounds have variations depending on individual differences, the dataset can be used for testing domain-adaptation techniques to absorb individual differences and/or changes in noise level.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Each anomalous sound was recorded several times for testing a few-shot learning-based ADMOS for obtaining the characteristics of anomalous sounds from only a few samples.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The released dataset consists of over 180 hours of normal machine-operating sounds and over 4,000 samples of anomalous sounds collected with four microphones at a 48-kHz sampling rate for each task.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6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6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50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2"/>
              </a:rPr>
              <a:t>https://arxiv.org/abs/1908.03299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6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1905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ad67a6fa28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ad67a6fa28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The ToyADMOS dataset has the following characteristics:</a:t>
            </a:r>
            <a:endParaRPr b="1" sz="120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It is designed for three ADMOS tasks: product inspection (toy car), fault diagnosis for a fixed machine (toy conveyor), and fault diagnosis for a moving machine (toy train).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Machine-operating sounds and environmental noise are individually recorded for simulating various noise levels.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All sounds are recorded with four microphones for testing noise reduction and/or data-augmentation techniques such as mix-up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In each task, multiple machines of the same class are used where each machine belongs to the same class of toys but has a different detailed structure. Since the collected operating sounds have variations depending on individual differences, the dataset can be used for testing domain-adaptation techniques to absorb individual differences and/or changes in noise level.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Each anomalous sound was recorded several times for testing a few-shot learning-based ADMOS for obtaining the characteristics of anomalous sounds from only a few samples.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0A0A0A"/>
                </a:solidFill>
                <a:latin typeface="Merriweather"/>
                <a:ea typeface="Merriweather"/>
                <a:cs typeface="Merriweather"/>
                <a:sym typeface="Merriweather"/>
              </a:rPr>
              <a:t>The released dataset consists of over 180 hours of normal machine-operating sounds and over 4,000 samples of anomalous sounds collected with four microphones at a 48-kHz sampling rate for each task.</a:t>
            </a:r>
            <a:endParaRPr sz="1350">
              <a:solidFill>
                <a:srgbClr val="0A0A0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1905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ad67a6fa28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ad67a6fa28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ad67a6fa28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ad67a6fa28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ad67a6fa28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ad67a6fa2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ad67a6fa28_2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ad67a6fa28_2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ad67a6fa28_2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ad67a6fa28_2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ad67a6fa28_2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ad67a6fa28_2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ac769e4519_2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ac769e4519_2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Anomaly detection models will essentially </a:t>
            </a:r>
            <a:r>
              <a:rPr b="1" lang="en"/>
              <a:t>intentionally “overfit”</a:t>
            </a:r>
            <a:r>
              <a:rPr lang="en"/>
              <a:t> to the training data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https://commons.wikimedia.org/wiki/File:Oil_platform_in_the_North_Sea.jpg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https://commons.wikimedia.org/wiki/File:Boeing_747_prototype_main_landing_gear.jpg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ad67a6fa28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ad67a6fa28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 = Bandwidth, Battery, Latency, Accuracy, Datasets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AD ML Pipeline = Real World case studies of how to anomaly detection implemented in industry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Hands-on training and of anomaly detection models in Colab!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ad67a6fa28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ad67a6fa28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 are many more applications of tinyML in industry. Next you will read about a few other unique real world examples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a8809e310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a8809e310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Solution: employ unsupervised learning. Which trains a model to look for previously undetected patterns in a data set with no pre-existing labels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ad8ee1ea49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ad8ee1ea49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Solution: employ unsupervised learning. Which trains a model to look for previously undetected patterns in a data set with no pre-existing labels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ad8ee1ea49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ad8ee1ea49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Solution: employ unsupervised learning. Which trains a model to look for previously undetected patterns in a data set with no pre-existing labels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ad8ee1ea49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ad8ee1ea49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Solution: employ unsupervised learning. Which trains a model to look for previously undetected patterns in a data set with no pre-existing labels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Crimson">
  <p:cSld name="CUSTOM">
    <p:bg>
      <p:bgPr>
        <a:solidFill>
          <a:srgbClr val="A51C30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50" y="4524000"/>
            <a:ext cx="9144000" cy="61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0" name="Google Shape;10;p2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Orange">
  <p:cSld name="CUSTOM_1">
    <p:bg>
      <p:bgPr>
        <a:solidFill>
          <a:srgbClr val="EA8600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50" y="4524000"/>
            <a:ext cx="9144000" cy="61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4" name="Google Shape;14;p3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5" name="Google Shape;15;p3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Crimson">
  <p:cSld name="TITLE_2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Orange">
  <p:cSld name="TITLE_2_4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" name="Google Shape;21;p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Crimson">
  <p:cSld name="TITLE_2_3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/>
          <p:nvPr/>
        </p:nvSpPr>
        <p:spPr>
          <a:xfrm>
            <a:off x="426300" y="264375"/>
            <a:ext cx="77970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" name="Google Shape;24;p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" name="Google Shape;25;p6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44500" y="15565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Orange">
  <p:cSld name="TITLE_2_3_4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idx="1" type="body"/>
          </p:nvPr>
        </p:nvSpPr>
        <p:spPr>
          <a:xfrm>
            <a:off x="344500" y="15565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29" name="Google Shape;29;p7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" name="Google Shape;30;p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Crimson 1">
  <p:cSld name="TITLE_2_3_3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34" name="Google Shape;34;p8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" name="Google Shape;35;p8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6" name="Google Shape;36;p8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Orange">
  <p:cSld name="TITLE_2_3_2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39" name="Google Shape;39;p9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" name="Google Shape;40;p9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Crimson">
  <p:cSld name="TITLE_2_3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44" name="Google Shape;44;p10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5" name="Google Shape;45;p10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47" name="Google Shape;47;p10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Orange">
  <p:cSld name="TITLE_2_3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50" name="Google Shape;50;p11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1" name="Google Shape;51;p11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2" name="Google Shape;52;p11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3" name="Google Shape;53;p11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screen">
  <p:cSld name="Blank_4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/>
        </p:nvSpPr>
        <p:spPr>
          <a:xfrm>
            <a:off x="6627000" y="3606900"/>
            <a:ext cx="2517000" cy="1536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Leave space for headshot</a:t>
            </a:r>
            <a:endParaRPr b="1" sz="17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-18050" y="0"/>
            <a:ext cx="91620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3000"/>
              <a:t>Fullscreen</a:t>
            </a:r>
            <a:endParaRPr b="1" sz="3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3000"/>
              <a:t>Show Presenter</a:t>
            </a:r>
            <a:endParaRPr b="1" i="0" sz="30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">
  <p:cSld name="TITLE_2_2_1">
    <p:bg>
      <p:bgPr>
        <a:solidFill>
          <a:srgbClr val="F1F3F4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2" name="Google Shape;62;p1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3" name="Google Shape;63;p14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 1">
  <p:cSld name="TITLE_2_2_1_3">
    <p:bg>
      <p:bgPr>
        <a:solidFill>
          <a:srgbClr val="F1F3F4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/>
          <p:nvPr/>
        </p:nvSpPr>
        <p:spPr>
          <a:xfrm>
            <a:off x="45539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8" name="Google Shape;68;p1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9" name="Google Shape;69;p15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 Flip">
  <p:cSld name="TITLE_2_2_1_2">
    <p:bg>
      <p:bgPr>
        <a:solidFill>
          <a:srgbClr val="F1F3F4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49927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type="title"/>
          </p:nvPr>
        </p:nvSpPr>
        <p:spPr>
          <a:xfrm>
            <a:off x="49927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74" name="Google Shape;74;p1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">
  <p:cSld name="TITLE_2_2_1_1">
    <p:bg>
      <p:bgPr>
        <a:solidFill>
          <a:srgbClr val="F1F3F4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type="title"/>
          </p:nvPr>
        </p:nvSpPr>
        <p:spPr>
          <a:xfrm>
            <a:off x="3445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79" name="Google Shape;79;p1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0" name="Google Shape;80;p17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 Flip">
  <p:cSld name="TITLE_2_2_1_1_1">
    <p:bg>
      <p:bgPr>
        <a:solidFill>
          <a:srgbClr val="F1F3F4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49927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84" name="Google Shape;84;p18"/>
          <p:cNvSpPr txBox="1"/>
          <p:nvPr>
            <p:ph type="title"/>
          </p:nvPr>
        </p:nvSpPr>
        <p:spPr>
          <a:xfrm>
            <a:off x="49927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85" name="Google Shape;85;p18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Blank">
  <p:cSld name="Blank_3">
    <p:bg>
      <p:bgPr>
        <a:solidFill>
          <a:srgbClr val="F1F3F4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Crimson">
  <p:cSld name="CUSTOM_2_1_1">
    <p:bg>
      <p:bgPr>
        <a:solidFill>
          <a:srgbClr val="FFFFFF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0" name="Google Shape;90;p20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0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92" name="Google Shape;92;p20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Orange">
  <p:cSld name="CUSTOM_2_1_1_1">
    <p:bg>
      <p:bgPr>
        <a:solidFill>
          <a:srgbClr val="FFFFFF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/>
          <p:nvPr>
            <p:ph idx="1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5" name="Google Shape;95;p21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6" name="Google Shape;96;p21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EA8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1"/>
          <p:cNvSpPr txBox="1"/>
          <p:nvPr>
            <p:ph idx="2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40663" y="1128663"/>
            <a:ext cx="7877100" cy="3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95688" y="493663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3000"/>
              <a:buFont typeface="Google Sans"/>
              <a:buNone/>
              <a:defRPr b="0" i="0" sz="300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jpg"/><Relationship Id="rId4" Type="http://schemas.openxmlformats.org/officeDocument/2006/relationships/image" Target="../media/image1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2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Anomaly Detection Datasets</a:t>
            </a:r>
            <a:endParaRPr/>
          </a:p>
        </p:txBody>
      </p:sp>
      <p:sp>
        <p:nvSpPr>
          <p:cNvPr id="104" name="Google Shape;104;p22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we going to learn?</a:t>
            </a:r>
            <a:endParaRPr/>
          </a:p>
        </p:txBody>
      </p:sp>
      <p:grpSp>
        <p:nvGrpSpPr>
          <p:cNvPr id="110" name="Google Shape;110;p23"/>
          <p:cNvGrpSpPr/>
          <p:nvPr/>
        </p:nvGrpSpPr>
        <p:grpSpPr>
          <a:xfrm>
            <a:off x="6762255" y="2040391"/>
            <a:ext cx="1374192" cy="810029"/>
            <a:chOff x="657363" y="2284129"/>
            <a:chExt cx="1110637" cy="654675"/>
          </a:xfrm>
        </p:grpSpPr>
        <p:sp>
          <p:nvSpPr>
            <p:cNvPr id="111" name="Google Shape;111;p23"/>
            <p:cNvSpPr/>
            <p:nvPr/>
          </p:nvSpPr>
          <p:spPr>
            <a:xfrm>
              <a:off x="1150000" y="2302125"/>
              <a:ext cx="618000" cy="618000"/>
            </a:xfrm>
            <a:prstGeom prst="ellipse">
              <a:avLst/>
            </a:prstGeom>
            <a:solidFill>
              <a:srgbClr val="F8F9FA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23"/>
            <p:cNvSpPr/>
            <p:nvPr/>
          </p:nvSpPr>
          <p:spPr>
            <a:xfrm>
              <a:off x="1150000" y="2302200"/>
              <a:ext cx="618000" cy="618000"/>
            </a:xfrm>
            <a:prstGeom prst="pie">
              <a:avLst>
                <a:gd fmla="val 18878269" name="adj1"/>
                <a:gd fmla="val 8053418" name="adj2"/>
              </a:avLst>
            </a:prstGeom>
            <a:solidFill>
              <a:srgbClr val="D9D9D9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3"/>
            <p:cNvSpPr/>
            <p:nvPr/>
          </p:nvSpPr>
          <p:spPr>
            <a:xfrm>
              <a:off x="1297275" y="2450400"/>
              <a:ext cx="322500" cy="322500"/>
            </a:xfrm>
            <a:prstGeom prst="ellipse">
              <a:avLst/>
            </a:prstGeom>
            <a:solidFill>
              <a:srgbClr val="F8F9FA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3"/>
            <p:cNvSpPr/>
            <p:nvPr/>
          </p:nvSpPr>
          <p:spPr>
            <a:xfrm rot="10591250">
              <a:off x="675543" y="2302310"/>
              <a:ext cx="617939" cy="617939"/>
            </a:xfrm>
            <a:prstGeom prst="pie">
              <a:avLst>
                <a:gd fmla="val 13919535" name="adj1"/>
                <a:gd fmla="val 8053418" name="adj2"/>
              </a:avLst>
            </a:prstGeom>
            <a:solidFill>
              <a:srgbClr val="D9D9D9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23"/>
            <p:cNvSpPr/>
            <p:nvPr/>
          </p:nvSpPr>
          <p:spPr>
            <a:xfrm rot="10591250">
              <a:off x="675543" y="2302685"/>
              <a:ext cx="617939" cy="617939"/>
            </a:xfrm>
            <a:prstGeom prst="pie">
              <a:avLst>
                <a:gd fmla="val 3319488" name="adj1"/>
                <a:gd fmla="val 8053418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3"/>
            <p:cNvSpPr/>
            <p:nvPr/>
          </p:nvSpPr>
          <p:spPr>
            <a:xfrm rot="10591250">
              <a:off x="675543" y="2302310"/>
              <a:ext cx="617939" cy="617939"/>
            </a:xfrm>
            <a:prstGeom prst="pie">
              <a:avLst>
                <a:gd fmla="val 13919535" name="adj1"/>
                <a:gd fmla="val 18701963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3"/>
            <p:cNvSpPr/>
            <p:nvPr/>
          </p:nvSpPr>
          <p:spPr>
            <a:xfrm>
              <a:off x="823275" y="2449875"/>
              <a:ext cx="322500" cy="322500"/>
            </a:xfrm>
            <a:prstGeom prst="pie">
              <a:avLst>
                <a:gd fmla="val 2941892" name="adj1"/>
                <a:gd fmla="val 18618120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3"/>
            <p:cNvSpPr/>
            <p:nvPr/>
          </p:nvSpPr>
          <p:spPr>
            <a:xfrm rot="2302753">
              <a:off x="988629" y="2481464"/>
              <a:ext cx="47837" cy="2088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3"/>
            <p:cNvSpPr/>
            <p:nvPr/>
          </p:nvSpPr>
          <p:spPr>
            <a:xfrm rot="-2354726">
              <a:off x="981868" y="2537543"/>
              <a:ext cx="82511" cy="1965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0" name="Google Shape;120;p23"/>
          <p:cNvSpPr/>
          <p:nvPr/>
        </p:nvSpPr>
        <p:spPr>
          <a:xfrm>
            <a:off x="344502" y="3249142"/>
            <a:ext cx="27003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Challenges</a:t>
            </a: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 with an Anomaly Detection Application</a:t>
            </a:r>
            <a:endParaRPr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121" name="Google Shape;1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7537" y="1757885"/>
            <a:ext cx="1374224" cy="1375063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3"/>
          <p:cNvSpPr/>
          <p:nvPr/>
        </p:nvSpPr>
        <p:spPr>
          <a:xfrm>
            <a:off x="3221852" y="3249142"/>
            <a:ext cx="27003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Anomaly Detection </a:t>
            </a: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ML Pipeline</a:t>
            </a:r>
            <a:endParaRPr b="1"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3" name="Google Shape;123;p23"/>
          <p:cNvSpPr/>
          <p:nvPr/>
        </p:nvSpPr>
        <p:spPr>
          <a:xfrm>
            <a:off x="6099202" y="3249142"/>
            <a:ext cx="27003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Training, Testing</a:t>
            </a: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 </a:t>
            </a:r>
            <a:endParaRPr sz="2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in Colab</a:t>
            </a:r>
            <a:endParaRPr b="1"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4" name="Google Shape;124;p23"/>
          <p:cNvSpPr/>
          <p:nvPr/>
        </p:nvSpPr>
        <p:spPr>
          <a:xfrm>
            <a:off x="5273415" y="2126525"/>
            <a:ext cx="936300" cy="312600"/>
          </a:xfrm>
          <a:prstGeom prst="chevron">
            <a:avLst>
              <a:gd fmla="val 50000" name="adj"/>
            </a:avLst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5" name="Google Shape;125;p23"/>
          <p:cNvSpPr/>
          <p:nvPr/>
        </p:nvSpPr>
        <p:spPr>
          <a:xfrm>
            <a:off x="2901914" y="2126525"/>
            <a:ext cx="792000" cy="312600"/>
          </a:xfrm>
          <a:prstGeom prst="chevron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6" name="Google Shape;126;p23"/>
          <p:cNvSpPr/>
          <p:nvPr/>
        </p:nvSpPr>
        <p:spPr>
          <a:xfrm>
            <a:off x="4296903" y="2126525"/>
            <a:ext cx="1085400" cy="3126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7" name="Google Shape;127;p23"/>
          <p:cNvSpPr/>
          <p:nvPr/>
        </p:nvSpPr>
        <p:spPr>
          <a:xfrm>
            <a:off x="3582620" y="2126525"/>
            <a:ext cx="820800" cy="3126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8" name="Google Shape;128;p23"/>
          <p:cNvSpPr txBox="1"/>
          <p:nvPr/>
        </p:nvSpPr>
        <p:spPr>
          <a:xfrm>
            <a:off x="2986744" y="2161925"/>
            <a:ext cx="6447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Collect and Preprocess Data</a:t>
            </a:r>
            <a:endParaRPr b="1" sz="5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9" name="Google Shape;129;p23"/>
          <p:cNvSpPr txBox="1"/>
          <p:nvPr/>
        </p:nvSpPr>
        <p:spPr>
          <a:xfrm>
            <a:off x="3680374" y="2161928"/>
            <a:ext cx="6447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Design 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and Train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0" name="Google Shape;130;p23"/>
          <p:cNvSpPr txBox="1"/>
          <p:nvPr/>
        </p:nvSpPr>
        <p:spPr>
          <a:xfrm>
            <a:off x="4403312" y="2161928"/>
            <a:ext cx="9363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Evaluate, Optimize, Convert, Deploy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1" name="Google Shape;131;p23"/>
          <p:cNvSpPr txBox="1"/>
          <p:nvPr/>
        </p:nvSpPr>
        <p:spPr>
          <a:xfrm>
            <a:off x="5373859" y="2161934"/>
            <a:ext cx="7233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Inferences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2" name="Google Shape;132;p23"/>
          <p:cNvSpPr/>
          <p:nvPr/>
        </p:nvSpPr>
        <p:spPr>
          <a:xfrm>
            <a:off x="2900158" y="2484095"/>
            <a:ext cx="14559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3"/>
          <p:cNvPicPr preferRelativeResize="0"/>
          <p:nvPr/>
        </p:nvPicPr>
        <p:blipFill rotWithShape="1">
          <a:blip r:embed="rId4">
            <a:alphaModFix/>
          </a:blip>
          <a:srcRect b="13934" l="17159" r="17570" t="15404"/>
          <a:stretch/>
        </p:blipFill>
        <p:spPr>
          <a:xfrm>
            <a:off x="3424915" y="2504674"/>
            <a:ext cx="406422" cy="247494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3"/>
          <p:cNvSpPr/>
          <p:nvPr/>
        </p:nvSpPr>
        <p:spPr>
          <a:xfrm>
            <a:off x="4403312" y="2484095"/>
            <a:ext cx="9792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23"/>
          <p:cNvPicPr preferRelativeResize="0"/>
          <p:nvPr/>
        </p:nvPicPr>
        <p:blipFill rotWithShape="1">
          <a:blip r:embed="rId5">
            <a:alphaModFix/>
          </a:blip>
          <a:srcRect b="11417" l="5992" r="6018" t="15252"/>
          <a:stretch/>
        </p:blipFill>
        <p:spPr>
          <a:xfrm>
            <a:off x="4637623" y="2518858"/>
            <a:ext cx="467484" cy="21913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3"/>
          <p:cNvSpPr/>
          <p:nvPr/>
        </p:nvSpPr>
        <p:spPr>
          <a:xfrm>
            <a:off x="5429698" y="2484105"/>
            <a:ext cx="7401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3"/>
          <p:cNvPicPr preferRelativeResize="0"/>
          <p:nvPr/>
        </p:nvPicPr>
        <p:blipFill rotWithShape="1">
          <a:blip r:embed="rId5">
            <a:alphaModFix/>
          </a:blip>
          <a:srcRect b="11419" l="5992" r="6018" t="60195"/>
          <a:stretch/>
        </p:blipFill>
        <p:spPr>
          <a:xfrm>
            <a:off x="5470536" y="2652378"/>
            <a:ext cx="467484" cy="84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3"/>
          <p:cNvPicPr preferRelativeResize="0"/>
          <p:nvPr/>
        </p:nvPicPr>
        <p:blipFill rotWithShape="1">
          <a:blip r:embed="rId5">
            <a:alphaModFix/>
          </a:blip>
          <a:srcRect b="38405" l="34518" r="33909" t="14319"/>
          <a:stretch/>
        </p:blipFill>
        <p:spPr>
          <a:xfrm>
            <a:off x="5723455" y="2511100"/>
            <a:ext cx="167748" cy="14127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3"/>
          <p:cNvSpPr txBox="1"/>
          <p:nvPr/>
        </p:nvSpPr>
        <p:spPr>
          <a:xfrm>
            <a:off x="5853242" y="2640531"/>
            <a:ext cx="390600" cy="9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">
                <a:solidFill>
                  <a:srgbClr val="535F69"/>
                </a:solidFill>
                <a:latin typeface="Roboto Thin"/>
                <a:ea typeface="Roboto Thin"/>
                <a:cs typeface="Roboto Thin"/>
                <a:sym typeface="Roboto Thin"/>
              </a:rPr>
              <a:t>Micro</a:t>
            </a:r>
            <a:endParaRPr sz="550">
              <a:solidFill>
                <a:srgbClr val="535F69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140" name="Google Shape;140;p23"/>
          <p:cNvSpPr/>
          <p:nvPr/>
        </p:nvSpPr>
        <p:spPr>
          <a:xfrm>
            <a:off x="6371822" y="1281700"/>
            <a:ext cx="2246100" cy="3218700"/>
          </a:xfrm>
          <a:prstGeom prst="rect">
            <a:avLst/>
          </a:prstGeom>
          <a:solidFill>
            <a:srgbClr val="FFFFFF">
              <a:alpha val="825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3"/>
          <p:cNvSpPr/>
          <p:nvPr/>
        </p:nvSpPr>
        <p:spPr>
          <a:xfrm>
            <a:off x="466525" y="1524775"/>
            <a:ext cx="2435400" cy="3218700"/>
          </a:xfrm>
          <a:prstGeom prst="rect">
            <a:avLst/>
          </a:prstGeom>
          <a:solidFill>
            <a:srgbClr val="FFFFFF">
              <a:alpha val="825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/>
          <p:nvPr/>
        </p:nvSpPr>
        <p:spPr>
          <a:xfrm>
            <a:off x="5375090" y="179735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7" name="Google Shape;147;p24"/>
          <p:cNvSpPr/>
          <p:nvPr/>
        </p:nvSpPr>
        <p:spPr>
          <a:xfrm>
            <a:off x="6376726" y="179735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8" name="Google Shape;148;p24"/>
          <p:cNvSpPr/>
          <p:nvPr/>
        </p:nvSpPr>
        <p:spPr>
          <a:xfrm>
            <a:off x="7378363" y="1797350"/>
            <a:ext cx="1270200" cy="556200"/>
          </a:xfrm>
          <a:prstGeom prst="chevron">
            <a:avLst>
              <a:gd fmla="val 50000" name="adj"/>
            </a:avLst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9" name="Google Shape;149;p24"/>
          <p:cNvSpPr/>
          <p:nvPr/>
        </p:nvSpPr>
        <p:spPr>
          <a:xfrm>
            <a:off x="441975" y="1797350"/>
            <a:ext cx="1124400" cy="556200"/>
          </a:xfrm>
          <a:prstGeom prst="homePlate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Collect 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0" name="Google Shape;150;p24"/>
          <p:cNvSpPr/>
          <p:nvPr/>
        </p:nvSpPr>
        <p:spPr>
          <a:xfrm>
            <a:off x="1368544" y="179735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1" name="Google Shape;151;p24"/>
          <p:cNvSpPr/>
          <p:nvPr/>
        </p:nvSpPr>
        <p:spPr>
          <a:xfrm>
            <a:off x="4373453" y="179735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2" name="Google Shape;152;p24"/>
          <p:cNvSpPr/>
          <p:nvPr/>
        </p:nvSpPr>
        <p:spPr>
          <a:xfrm>
            <a:off x="3371817" y="179735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3" name="Google Shape;153;p24"/>
          <p:cNvSpPr/>
          <p:nvPr/>
        </p:nvSpPr>
        <p:spPr>
          <a:xfrm>
            <a:off x="2370181" y="179735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4" name="Google Shape;154;p24"/>
          <p:cNvSpPr txBox="1"/>
          <p:nvPr/>
        </p:nvSpPr>
        <p:spPr>
          <a:xfrm>
            <a:off x="1558038" y="186035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Preprocess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5" name="Google Shape;155;p24"/>
          <p:cNvSpPr txBox="1"/>
          <p:nvPr/>
        </p:nvSpPr>
        <p:spPr>
          <a:xfrm>
            <a:off x="2544125" y="186035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Design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6" name="Google Shape;156;p24"/>
          <p:cNvSpPr txBox="1"/>
          <p:nvPr/>
        </p:nvSpPr>
        <p:spPr>
          <a:xfrm>
            <a:off x="3534963" y="186035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Train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7" name="Google Shape;157;p24"/>
          <p:cNvSpPr txBox="1"/>
          <p:nvPr/>
        </p:nvSpPr>
        <p:spPr>
          <a:xfrm>
            <a:off x="4571225" y="186035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Evaluate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Optimize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8" name="Google Shape;158;p24"/>
          <p:cNvSpPr txBox="1"/>
          <p:nvPr/>
        </p:nvSpPr>
        <p:spPr>
          <a:xfrm>
            <a:off x="5547919" y="1860338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Convert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9" name="Google Shape;159;p24"/>
          <p:cNvSpPr txBox="1"/>
          <p:nvPr/>
        </p:nvSpPr>
        <p:spPr>
          <a:xfrm>
            <a:off x="6550700" y="186035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Deploy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0" name="Google Shape;160;p24"/>
          <p:cNvSpPr txBox="1"/>
          <p:nvPr/>
        </p:nvSpPr>
        <p:spPr>
          <a:xfrm>
            <a:off x="7601100" y="186035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Inferences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1" name="Google Shape;161;p24"/>
          <p:cNvSpPr/>
          <p:nvPr/>
        </p:nvSpPr>
        <p:spPr>
          <a:xfrm>
            <a:off x="1558050" y="2433650"/>
            <a:ext cx="32697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2" name="Google Shape;162;p24"/>
          <p:cNvPicPr preferRelativeResize="0"/>
          <p:nvPr/>
        </p:nvPicPr>
        <p:blipFill rotWithShape="1">
          <a:blip r:embed="rId3">
            <a:alphaModFix/>
          </a:blip>
          <a:srcRect b="13934" l="17159" r="17570" t="15404"/>
          <a:stretch/>
        </p:blipFill>
        <p:spPr>
          <a:xfrm>
            <a:off x="2825479" y="2457471"/>
            <a:ext cx="723219" cy="44041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4"/>
          <p:cNvSpPr/>
          <p:nvPr/>
        </p:nvSpPr>
        <p:spPr>
          <a:xfrm>
            <a:off x="4885450" y="2433650"/>
            <a:ext cx="21570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24"/>
          <p:cNvPicPr preferRelativeResize="0"/>
          <p:nvPr/>
        </p:nvPicPr>
        <p:blipFill rotWithShape="1">
          <a:blip r:embed="rId4">
            <a:alphaModFix/>
          </a:blip>
          <a:srcRect b="11417" l="5992" r="6018" t="15252"/>
          <a:stretch/>
        </p:blipFill>
        <p:spPr>
          <a:xfrm>
            <a:off x="5548018" y="2495512"/>
            <a:ext cx="831873" cy="38996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4"/>
          <p:cNvSpPr/>
          <p:nvPr/>
        </p:nvSpPr>
        <p:spPr>
          <a:xfrm>
            <a:off x="7100075" y="2433650"/>
            <a:ext cx="15492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24"/>
          <p:cNvPicPr preferRelativeResize="0"/>
          <p:nvPr/>
        </p:nvPicPr>
        <p:blipFill rotWithShape="1">
          <a:blip r:embed="rId4">
            <a:alphaModFix/>
          </a:blip>
          <a:srcRect b="11419" l="5992" r="6018" t="60195"/>
          <a:stretch/>
        </p:blipFill>
        <p:spPr>
          <a:xfrm>
            <a:off x="7309486" y="2733113"/>
            <a:ext cx="831876" cy="15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4"/>
          <p:cNvPicPr preferRelativeResize="0"/>
          <p:nvPr/>
        </p:nvPicPr>
        <p:blipFill rotWithShape="1">
          <a:blip r:embed="rId4">
            <a:alphaModFix/>
          </a:blip>
          <a:srcRect b="38405" l="34518" r="33909" t="14319"/>
          <a:stretch/>
        </p:blipFill>
        <p:spPr>
          <a:xfrm>
            <a:off x="7759550" y="2481707"/>
            <a:ext cx="298500" cy="25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4"/>
          <p:cNvSpPr txBox="1"/>
          <p:nvPr/>
        </p:nvSpPr>
        <p:spPr>
          <a:xfrm>
            <a:off x="8051935" y="2712018"/>
            <a:ext cx="650100" cy="1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535F69"/>
                </a:solidFill>
                <a:latin typeface="Roboto Thin"/>
                <a:ea typeface="Roboto Thin"/>
                <a:cs typeface="Roboto Thin"/>
                <a:sym typeface="Roboto Thin"/>
              </a:rPr>
              <a:t>Micro</a:t>
            </a:r>
            <a:endParaRPr sz="950">
              <a:solidFill>
                <a:srgbClr val="535F69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/>
          <p:nvPr/>
        </p:nvSpPr>
        <p:spPr>
          <a:xfrm>
            <a:off x="5375090" y="179735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4" name="Google Shape;174;p25"/>
          <p:cNvSpPr/>
          <p:nvPr/>
        </p:nvSpPr>
        <p:spPr>
          <a:xfrm>
            <a:off x="6376726" y="179735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5" name="Google Shape;175;p25"/>
          <p:cNvSpPr/>
          <p:nvPr/>
        </p:nvSpPr>
        <p:spPr>
          <a:xfrm>
            <a:off x="7378363" y="1797350"/>
            <a:ext cx="12702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6" name="Google Shape;176;p25"/>
          <p:cNvSpPr/>
          <p:nvPr/>
        </p:nvSpPr>
        <p:spPr>
          <a:xfrm>
            <a:off x="441975" y="1797350"/>
            <a:ext cx="1124400" cy="556200"/>
          </a:xfrm>
          <a:prstGeom prst="homePlate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Collect 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7" name="Google Shape;177;p25"/>
          <p:cNvSpPr/>
          <p:nvPr/>
        </p:nvSpPr>
        <p:spPr>
          <a:xfrm>
            <a:off x="1368544" y="179735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8" name="Google Shape;178;p25"/>
          <p:cNvSpPr/>
          <p:nvPr/>
        </p:nvSpPr>
        <p:spPr>
          <a:xfrm>
            <a:off x="4373453" y="179735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9" name="Google Shape;179;p25"/>
          <p:cNvSpPr/>
          <p:nvPr/>
        </p:nvSpPr>
        <p:spPr>
          <a:xfrm>
            <a:off x="3371817" y="179735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0" name="Google Shape;180;p25"/>
          <p:cNvSpPr/>
          <p:nvPr/>
        </p:nvSpPr>
        <p:spPr>
          <a:xfrm>
            <a:off x="2370181" y="179735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1558038" y="186035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Preprocess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2" name="Google Shape;182;p25"/>
          <p:cNvSpPr txBox="1"/>
          <p:nvPr/>
        </p:nvSpPr>
        <p:spPr>
          <a:xfrm>
            <a:off x="2544125" y="186035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Design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3" name="Google Shape;183;p25"/>
          <p:cNvSpPr txBox="1"/>
          <p:nvPr/>
        </p:nvSpPr>
        <p:spPr>
          <a:xfrm>
            <a:off x="3534963" y="186035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Train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4" name="Google Shape;184;p25"/>
          <p:cNvSpPr txBox="1"/>
          <p:nvPr/>
        </p:nvSpPr>
        <p:spPr>
          <a:xfrm>
            <a:off x="4571225" y="186035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Evaluate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Optimize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5" name="Google Shape;185;p25"/>
          <p:cNvSpPr txBox="1"/>
          <p:nvPr/>
        </p:nvSpPr>
        <p:spPr>
          <a:xfrm>
            <a:off x="5547919" y="1860338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Convert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6" name="Google Shape;186;p25"/>
          <p:cNvSpPr txBox="1"/>
          <p:nvPr/>
        </p:nvSpPr>
        <p:spPr>
          <a:xfrm>
            <a:off x="6550700" y="186035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Deploy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7" name="Google Shape;187;p25"/>
          <p:cNvSpPr txBox="1"/>
          <p:nvPr/>
        </p:nvSpPr>
        <p:spPr>
          <a:xfrm>
            <a:off x="7601100" y="186035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Inferences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8" name="Google Shape;188;p25"/>
          <p:cNvSpPr/>
          <p:nvPr/>
        </p:nvSpPr>
        <p:spPr>
          <a:xfrm>
            <a:off x="1558050" y="2433650"/>
            <a:ext cx="32697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9" name="Google Shape;189;p25"/>
          <p:cNvPicPr preferRelativeResize="0"/>
          <p:nvPr/>
        </p:nvPicPr>
        <p:blipFill rotWithShape="1">
          <a:blip r:embed="rId3">
            <a:alphaModFix/>
          </a:blip>
          <a:srcRect b="13934" l="17159" r="17570" t="15404"/>
          <a:stretch/>
        </p:blipFill>
        <p:spPr>
          <a:xfrm>
            <a:off x="2825479" y="2457471"/>
            <a:ext cx="723219" cy="440417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5"/>
          <p:cNvSpPr/>
          <p:nvPr/>
        </p:nvSpPr>
        <p:spPr>
          <a:xfrm>
            <a:off x="4885450" y="2433650"/>
            <a:ext cx="21570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1" name="Google Shape;191;p25"/>
          <p:cNvPicPr preferRelativeResize="0"/>
          <p:nvPr/>
        </p:nvPicPr>
        <p:blipFill rotWithShape="1">
          <a:blip r:embed="rId4">
            <a:alphaModFix/>
          </a:blip>
          <a:srcRect b="11417" l="5992" r="6018" t="15252"/>
          <a:stretch/>
        </p:blipFill>
        <p:spPr>
          <a:xfrm>
            <a:off x="5548018" y="2495512"/>
            <a:ext cx="831873" cy="389961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5"/>
          <p:cNvSpPr/>
          <p:nvPr/>
        </p:nvSpPr>
        <p:spPr>
          <a:xfrm>
            <a:off x="7100075" y="2433650"/>
            <a:ext cx="15492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3" name="Google Shape;193;p25"/>
          <p:cNvPicPr preferRelativeResize="0"/>
          <p:nvPr/>
        </p:nvPicPr>
        <p:blipFill rotWithShape="1">
          <a:blip r:embed="rId4">
            <a:alphaModFix/>
          </a:blip>
          <a:srcRect b="11419" l="5992" r="6018" t="60195"/>
          <a:stretch/>
        </p:blipFill>
        <p:spPr>
          <a:xfrm>
            <a:off x="7309486" y="2733113"/>
            <a:ext cx="831876" cy="15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5"/>
          <p:cNvPicPr preferRelativeResize="0"/>
          <p:nvPr/>
        </p:nvPicPr>
        <p:blipFill rotWithShape="1">
          <a:blip r:embed="rId4">
            <a:alphaModFix/>
          </a:blip>
          <a:srcRect b="38405" l="34518" r="33909" t="14319"/>
          <a:stretch/>
        </p:blipFill>
        <p:spPr>
          <a:xfrm>
            <a:off x="7759550" y="2481707"/>
            <a:ext cx="298500" cy="25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5"/>
          <p:cNvSpPr txBox="1"/>
          <p:nvPr/>
        </p:nvSpPr>
        <p:spPr>
          <a:xfrm>
            <a:off x="8051935" y="2712018"/>
            <a:ext cx="650100" cy="1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535F69"/>
                </a:solidFill>
                <a:latin typeface="Roboto Thin"/>
                <a:ea typeface="Roboto Thin"/>
                <a:cs typeface="Roboto Thin"/>
                <a:sym typeface="Roboto Thin"/>
              </a:rPr>
              <a:t>Micro</a:t>
            </a:r>
            <a:endParaRPr sz="950">
              <a:solidFill>
                <a:srgbClr val="535F69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6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accent4"/>
                </a:solidFill>
              </a:rPr>
              <a:t>25 “IoT</a:t>
            </a:r>
            <a:r>
              <a:rPr lang="en">
                <a:solidFill>
                  <a:schemeClr val="accent4"/>
                </a:solidFill>
              </a:rPr>
              <a:t> </a:t>
            </a:r>
            <a:r>
              <a:rPr b="1" lang="en">
                <a:solidFill>
                  <a:schemeClr val="accent4"/>
                </a:solidFill>
              </a:rPr>
              <a:t>keywords”</a:t>
            </a:r>
            <a:r>
              <a:rPr lang="en">
                <a:solidFill>
                  <a:schemeClr val="dk1"/>
                </a:solidFill>
              </a:rPr>
              <a:t> + </a:t>
            </a:r>
            <a:br>
              <a:rPr lang="en">
                <a:solidFill>
                  <a:schemeClr val="dk1"/>
                </a:solidFill>
              </a:rPr>
            </a:br>
            <a:r>
              <a:rPr b="1" lang="en">
                <a:solidFill>
                  <a:schemeClr val="accent1"/>
                </a:solidFill>
              </a:rPr>
              <a:t>10</a:t>
            </a:r>
            <a:r>
              <a:rPr lang="en">
                <a:solidFill>
                  <a:schemeClr val="accent1"/>
                </a:solidFill>
              </a:rPr>
              <a:t> </a:t>
            </a:r>
            <a:r>
              <a:rPr b="1" lang="en">
                <a:solidFill>
                  <a:schemeClr val="accent1"/>
                </a:solidFill>
              </a:rPr>
              <a:t>“unknown words”</a:t>
            </a:r>
            <a:br>
              <a:rPr b="1"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The set of words is </a:t>
            </a:r>
            <a:r>
              <a:rPr b="1" lang="en">
                <a:solidFill>
                  <a:schemeClr val="dk1"/>
                </a:solidFill>
              </a:rPr>
              <a:t>known in advance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6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The Speech Commands Dataset</a:t>
            </a:r>
            <a:endParaRPr/>
          </a:p>
        </p:txBody>
      </p:sp>
      <p:sp>
        <p:nvSpPr>
          <p:cNvPr id="202" name="Google Shape;202;p26"/>
          <p:cNvSpPr txBox="1"/>
          <p:nvPr/>
        </p:nvSpPr>
        <p:spPr>
          <a:xfrm rot="-5400000">
            <a:off x="4230963" y="2306166"/>
            <a:ext cx="15435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latin typeface="Google Sans"/>
                <a:ea typeface="Google Sans"/>
                <a:cs typeface="Google Sans"/>
                <a:sym typeface="Google Sans"/>
              </a:rPr>
              <a:t>keyword</a:t>
            </a:r>
            <a:endParaRPr i="1" sz="12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3" name="Google Shape;203;p26"/>
          <p:cNvSpPr txBox="1"/>
          <p:nvPr/>
        </p:nvSpPr>
        <p:spPr>
          <a:xfrm>
            <a:off x="6289646" y="4513503"/>
            <a:ext cx="15435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latin typeface="Google Sans"/>
                <a:ea typeface="Google Sans"/>
                <a:cs typeface="Google Sans"/>
                <a:sym typeface="Google Sans"/>
              </a:rPr>
              <a:t>utterances</a:t>
            </a:r>
            <a:endParaRPr i="1" sz="1200"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204" name="Google Shape;204;p26" title="Chart"/>
          <p:cNvPicPr preferRelativeResize="0"/>
          <p:nvPr/>
        </p:nvPicPr>
        <p:blipFill rotWithShape="1">
          <a:blip r:embed="rId3">
            <a:alphaModFix/>
          </a:blip>
          <a:srcRect b="0" l="0" r="10626" t="0"/>
          <a:stretch/>
        </p:blipFill>
        <p:spPr>
          <a:xfrm>
            <a:off x="4942452" y="319188"/>
            <a:ext cx="3864601" cy="4335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Creating</a:t>
            </a:r>
            <a:r>
              <a:rPr lang="en"/>
              <a:t> an Anomaly Detection Dataset</a:t>
            </a:r>
            <a:endParaRPr/>
          </a:p>
        </p:txBody>
      </p:sp>
      <p:pic>
        <p:nvPicPr>
          <p:cNvPr id="210" name="Google Shape;21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8625" y="1480400"/>
            <a:ext cx="4719149" cy="31460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</p:pic>
      <p:sp>
        <p:nvSpPr>
          <p:cNvPr id="211" name="Google Shape;211;p27"/>
          <p:cNvSpPr/>
          <p:nvPr/>
        </p:nvSpPr>
        <p:spPr>
          <a:xfrm rot="-5400000">
            <a:off x="659925" y="2871200"/>
            <a:ext cx="2892900" cy="36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Machine Failure</a:t>
            </a:r>
            <a:endParaRPr b="1" sz="16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"/>
          <p:cNvSpPr txBox="1"/>
          <p:nvPr>
            <p:ph type="title"/>
          </p:nvPr>
        </p:nvSpPr>
        <p:spPr>
          <a:xfrm>
            <a:off x="344500" y="603900"/>
            <a:ext cx="85902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How are </a:t>
            </a:r>
            <a:r>
              <a:rPr i="1" lang="en">
                <a:solidFill>
                  <a:schemeClr val="dk1"/>
                </a:solidFill>
              </a:rPr>
              <a:t>Anomaly Detection Datasets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b="1" lang="en">
                <a:solidFill>
                  <a:schemeClr val="dk1"/>
                </a:solidFill>
              </a:rPr>
              <a:t>different</a:t>
            </a:r>
            <a:r>
              <a:rPr lang="en">
                <a:solidFill>
                  <a:schemeClr val="dk1"/>
                </a:solidFill>
              </a:rPr>
              <a:t>?</a:t>
            </a:r>
            <a:endParaRPr/>
          </a:p>
        </p:txBody>
      </p:sp>
      <p:pic>
        <p:nvPicPr>
          <p:cNvPr id="217" name="Google Shape;21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473" y="1887194"/>
            <a:ext cx="1703567" cy="1128692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8"/>
          <p:cNvSpPr/>
          <p:nvPr/>
        </p:nvSpPr>
        <p:spPr>
          <a:xfrm>
            <a:off x="565100" y="1487434"/>
            <a:ext cx="3604500" cy="1641900"/>
          </a:xfrm>
          <a:prstGeom prst="bracketPair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9" name="Google Shape;21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60040" y="1887178"/>
            <a:ext cx="1703567" cy="112872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8"/>
          <p:cNvSpPr txBox="1"/>
          <p:nvPr/>
        </p:nvSpPr>
        <p:spPr>
          <a:xfrm>
            <a:off x="875038" y="1294800"/>
            <a:ext cx="3029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rPr>
              <a:t>Normal Data</a:t>
            </a:r>
            <a:endParaRPr b="1" sz="1700">
              <a:solidFill>
                <a:schemeClr val="accen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9"/>
          <p:cNvSpPr/>
          <p:nvPr/>
        </p:nvSpPr>
        <p:spPr>
          <a:xfrm>
            <a:off x="3748225" y="3501225"/>
            <a:ext cx="4272000" cy="1460700"/>
          </a:xfrm>
          <a:prstGeom prst="bracketPair">
            <a:avLst/>
          </a:prstGeom>
          <a:noFill/>
          <a:ln cap="flat" cmpd="sng" w="762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6" name="Google Shape;22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4899" y="3829748"/>
            <a:ext cx="1350675" cy="894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5388" y="3835415"/>
            <a:ext cx="1350706" cy="894925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9"/>
          <p:cNvSpPr txBox="1"/>
          <p:nvPr/>
        </p:nvSpPr>
        <p:spPr>
          <a:xfrm>
            <a:off x="3990200" y="3248525"/>
            <a:ext cx="4029900" cy="3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rPr>
              <a:t>Abnormal Data</a:t>
            </a:r>
            <a:endParaRPr b="1" sz="1700">
              <a:solidFill>
                <a:schemeClr val="accen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29" name="Google Shape;229;p29"/>
          <p:cNvSpPr/>
          <p:nvPr/>
        </p:nvSpPr>
        <p:spPr>
          <a:xfrm>
            <a:off x="7576675" y="3458020"/>
            <a:ext cx="647400" cy="172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2831" y="3824794"/>
            <a:ext cx="1350700" cy="916171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9"/>
          <p:cNvSpPr txBox="1"/>
          <p:nvPr/>
        </p:nvSpPr>
        <p:spPr>
          <a:xfrm>
            <a:off x="7930967" y="3737008"/>
            <a:ext cx="7902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rPr>
              <a:t>...</a:t>
            </a:r>
            <a:endParaRPr sz="4300">
              <a:solidFill>
                <a:schemeClr val="accen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232" name="Google Shape;232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6473" y="1887194"/>
            <a:ext cx="1703567" cy="1128692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9"/>
          <p:cNvSpPr/>
          <p:nvPr/>
        </p:nvSpPr>
        <p:spPr>
          <a:xfrm>
            <a:off x="565100" y="1487434"/>
            <a:ext cx="3604500" cy="1641900"/>
          </a:xfrm>
          <a:prstGeom prst="bracketPair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60040" y="1887178"/>
            <a:ext cx="1703567" cy="112872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9"/>
          <p:cNvSpPr txBox="1"/>
          <p:nvPr/>
        </p:nvSpPr>
        <p:spPr>
          <a:xfrm>
            <a:off x="875038" y="1294800"/>
            <a:ext cx="3029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rPr>
              <a:t>Normal Data</a:t>
            </a:r>
            <a:endParaRPr b="1" sz="1700">
              <a:solidFill>
                <a:schemeClr val="accen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6" name="Google Shape;236;p29"/>
          <p:cNvSpPr txBox="1"/>
          <p:nvPr>
            <p:ph type="title"/>
          </p:nvPr>
        </p:nvSpPr>
        <p:spPr>
          <a:xfrm>
            <a:off x="344500" y="603900"/>
            <a:ext cx="85902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How are </a:t>
            </a:r>
            <a:r>
              <a:rPr i="1" lang="en">
                <a:solidFill>
                  <a:schemeClr val="dk1"/>
                </a:solidFill>
              </a:rPr>
              <a:t>Anomaly Detection Datasets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b="1" lang="en">
                <a:solidFill>
                  <a:schemeClr val="dk1"/>
                </a:solidFill>
              </a:rPr>
              <a:t>different</a:t>
            </a:r>
            <a:r>
              <a:rPr lang="en">
                <a:solidFill>
                  <a:schemeClr val="dk1"/>
                </a:solidFill>
              </a:rPr>
              <a:t>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0"/>
          <p:cNvSpPr/>
          <p:nvPr/>
        </p:nvSpPr>
        <p:spPr>
          <a:xfrm>
            <a:off x="636300" y="1219600"/>
            <a:ext cx="7900800" cy="36852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0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Unbalanced</a:t>
            </a:r>
            <a:r>
              <a:rPr lang="en">
                <a:solidFill>
                  <a:schemeClr val="dk1"/>
                </a:solidFill>
              </a:rPr>
              <a:t> Data</a:t>
            </a:r>
            <a:endParaRPr/>
          </a:p>
        </p:txBody>
      </p:sp>
      <p:pic>
        <p:nvPicPr>
          <p:cNvPr id="243" name="Google Shape;24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512" y="1270525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48145" y="3623232"/>
            <a:ext cx="974632" cy="64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8133" y="1270525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2753" y="1270525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7373" y="1270525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4" y="1270525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614" y="1270525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1235" y="1270525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5855" y="1270525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524" y="1865099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8145" y="1865099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2765" y="1865099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7385" y="1865099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6" y="1865099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626" y="1865099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1247" y="1865099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5867" y="1865099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8133" y="2459672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2753" y="2459672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7373" y="2459672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4" y="2459672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614" y="2459672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1235" y="2459672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5855" y="2459672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8145" y="3054246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2765" y="3054246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7385" y="3054246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6" y="3054246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626" y="3054246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1247" y="3054246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5867" y="3054246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2765" y="3648819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7385" y="3648819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6" y="3648819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626" y="3648819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1247" y="3648819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5867" y="3648819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8157" y="4243393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2777" y="4243393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7398" y="4243393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18" y="4243393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638" y="4243393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1259" y="4243393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5879" y="4243393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500" y="2459672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512" y="3054246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512" y="3648819"/>
            <a:ext cx="974620" cy="5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524" y="4243393"/>
            <a:ext cx="974620" cy="594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1"/>
          <p:cNvSpPr/>
          <p:nvPr/>
        </p:nvSpPr>
        <p:spPr>
          <a:xfrm>
            <a:off x="545450" y="2792800"/>
            <a:ext cx="4694700" cy="19962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1"/>
          <p:cNvSpPr txBox="1"/>
          <p:nvPr/>
        </p:nvSpPr>
        <p:spPr>
          <a:xfrm>
            <a:off x="344500" y="1546975"/>
            <a:ext cx="5252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oogle Sans"/>
              <a:buChar char="●"/>
            </a:pPr>
            <a:r>
              <a:rPr b="1" lang="en" sz="18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Sound</a:t>
            </a:r>
            <a:r>
              <a:rPr lang="en" sz="18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 Dataset for Malfunctioning Industrial Machine Investigation (MIMII)</a:t>
            </a:r>
            <a:endParaRPr sz="18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3429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oogle Sans"/>
              <a:buChar char="●"/>
            </a:pPr>
            <a:r>
              <a:rPr b="1" lang="en" sz="18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Anomaly Detection</a:t>
            </a:r>
            <a:endParaRPr b="1" sz="18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97" name="Google Shape;297;p31"/>
          <p:cNvSpPr txBox="1"/>
          <p:nvPr/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Example: </a:t>
            </a:r>
            <a:r>
              <a:rPr b="1" lang="en" sz="30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MIMII Dataset</a:t>
            </a:r>
            <a:endParaRPr b="1" sz="30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98" name="Google Shape;298;p31"/>
          <p:cNvSpPr txBox="1"/>
          <p:nvPr/>
        </p:nvSpPr>
        <p:spPr>
          <a:xfrm>
            <a:off x="5682150" y="4636600"/>
            <a:ext cx="32169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999999"/>
                </a:solidFill>
                <a:latin typeface="Google Sans"/>
                <a:ea typeface="Google Sans"/>
                <a:cs typeface="Google Sans"/>
                <a:sym typeface="Google Sans"/>
              </a:rPr>
              <a:t>Purohit, Harsh, et al. "MIMII dataset: Sound dataset for malfunctioning industrial machine investigation and inspection." (2019).</a:t>
            </a:r>
            <a:endParaRPr sz="700">
              <a:solidFill>
                <a:srgbClr val="999999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299" name="Google Shape;2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625" y="2974475"/>
            <a:ext cx="4259876" cy="163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1475" y="529150"/>
            <a:ext cx="3788350" cy="3850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2"/>
          <p:cNvSpPr txBox="1"/>
          <p:nvPr>
            <p:ph idx="1" type="body"/>
          </p:nvPr>
        </p:nvSpPr>
        <p:spPr>
          <a:xfrm>
            <a:off x="344500" y="1546975"/>
            <a:ext cx="42840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540 hours</a:t>
            </a:r>
            <a:r>
              <a:rPr lang="en">
                <a:solidFill>
                  <a:schemeClr val="dk1"/>
                </a:solidFill>
              </a:rPr>
              <a:t> of s</a:t>
            </a:r>
            <a:r>
              <a:rPr lang="en">
                <a:solidFill>
                  <a:schemeClr val="dk1"/>
                </a:solidFill>
              </a:rPr>
              <a:t>ound for </a:t>
            </a:r>
            <a:r>
              <a:rPr i="1" lang="en">
                <a:solidFill>
                  <a:schemeClr val="dk1"/>
                </a:solidFill>
              </a:rPr>
              <a:t>anomaly detection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06" name="Google Shape;306;p32"/>
          <p:cNvSpPr txBox="1"/>
          <p:nvPr>
            <p:ph type="title"/>
          </p:nvPr>
        </p:nvSpPr>
        <p:spPr>
          <a:xfrm>
            <a:off x="344500" y="603900"/>
            <a:ext cx="86169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</a:t>
            </a:r>
            <a:r>
              <a:rPr b="1" lang="en"/>
              <a:t>ToyADMOS</a:t>
            </a:r>
            <a:endParaRPr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3"/>
          <p:cNvSpPr txBox="1"/>
          <p:nvPr>
            <p:ph idx="1" type="body"/>
          </p:nvPr>
        </p:nvSpPr>
        <p:spPr>
          <a:xfrm>
            <a:off x="344500" y="1546975"/>
            <a:ext cx="42840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accent3"/>
                </a:solidFill>
              </a:rPr>
              <a:t>540 hours</a:t>
            </a:r>
            <a:r>
              <a:rPr lang="en">
                <a:solidFill>
                  <a:schemeClr val="accent3"/>
                </a:solidFill>
              </a:rPr>
              <a:t> </a:t>
            </a:r>
            <a:r>
              <a:rPr lang="en">
                <a:solidFill>
                  <a:schemeClr val="dk1"/>
                </a:solidFill>
              </a:rPr>
              <a:t>of sound for </a:t>
            </a:r>
            <a:r>
              <a:rPr i="1" lang="en">
                <a:solidFill>
                  <a:schemeClr val="dk1"/>
                </a:solidFill>
              </a:rPr>
              <a:t>anomaly detection</a:t>
            </a:r>
            <a:endParaRPr i="1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Based on </a:t>
            </a:r>
            <a:r>
              <a:rPr b="1" lang="en">
                <a:solidFill>
                  <a:schemeClr val="dk1"/>
                </a:solidFill>
              </a:rPr>
              <a:t>toys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Car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Conveyor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Train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</p:txBody>
      </p:sp>
      <p:sp>
        <p:nvSpPr>
          <p:cNvPr id="312" name="Google Shape;312;p33"/>
          <p:cNvSpPr txBox="1"/>
          <p:nvPr>
            <p:ph type="title"/>
          </p:nvPr>
        </p:nvSpPr>
        <p:spPr>
          <a:xfrm>
            <a:off x="344500" y="603900"/>
            <a:ext cx="86169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</a:t>
            </a:r>
            <a:r>
              <a:rPr b="1" lang="en"/>
              <a:t>ToyADMOS</a:t>
            </a:r>
            <a:endParaRPr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4"/>
          <p:cNvSpPr txBox="1"/>
          <p:nvPr>
            <p:ph idx="1" type="body"/>
          </p:nvPr>
        </p:nvSpPr>
        <p:spPr>
          <a:xfrm>
            <a:off x="344500" y="1546975"/>
            <a:ext cx="42840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540 hours</a:t>
            </a:r>
            <a:r>
              <a:rPr lang="en">
                <a:solidFill>
                  <a:schemeClr val="dk1"/>
                </a:solidFill>
              </a:rPr>
              <a:t> of sound for </a:t>
            </a:r>
            <a:r>
              <a:rPr i="1" lang="en">
                <a:solidFill>
                  <a:schemeClr val="dk1"/>
                </a:solidFill>
              </a:rPr>
              <a:t>anomaly detection</a:t>
            </a:r>
            <a:endParaRPr i="1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Based on </a:t>
            </a:r>
            <a:r>
              <a:rPr b="1" lang="en">
                <a:solidFill>
                  <a:schemeClr val="accent4"/>
                </a:solidFill>
              </a:rPr>
              <a:t>toys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Car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Conveyor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Train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</p:txBody>
      </p:sp>
      <p:sp>
        <p:nvSpPr>
          <p:cNvPr id="318" name="Google Shape;318;p34"/>
          <p:cNvSpPr txBox="1"/>
          <p:nvPr>
            <p:ph type="title"/>
          </p:nvPr>
        </p:nvSpPr>
        <p:spPr>
          <a:xfrm>
            <a:off x="344500" y="603900"/>
            <a:ext cx="86169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</a:t>
            </a:r>
            <a:r>
              <a:rPr b="1" lang="en"/>
              <a:t>ToyADMOS</a:t>
            </a:r>
            <a:endParaRPr b="1"/>
          </a:p>
        </p:txBody>
      </p:sp>
      <p:pic>
        <p:nvPicPr>
          <p:cNvPr id="319" name="Google Shape;319;p34"/>
          <p:cNvPicPr preferRelativeResize="0"/>
          <p:nvPr/>
        </p:nvPicPr>
        <p:blipFill rotWithShape="1">
          <a:blip r:embed="rId3">
            <a:alphaModFix/>
          </a:blip>
          <a:srcRect b="1156" l="236" r="1182" t="0"/>
          <a:stretch/>
        </p:blipFill>
        <p:spPr>
          <a:xfrm>
            <a:off x="5319288" y="763563"/>
            <a:ext cx="3054173" cy="2137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20" name="Google Shape;32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6063400" y="2779237"/>
            <a:ext cx="1565949" cy="2274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5"/>
          <p:cNvSpPr txBox="1"/>
          <p:nvPr>
            <p:ph idx="1" type="body"/>
          </p:nvPr>
        </p:nvSpPr>
        <p:spPr>
          <a:xfrm>
            <a:off x="344500" y="1546975"/>
            <a:ext cx="42840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540 hours</a:t>
            </a:r>
            <a:r>
              <a:rPr lang="en">
                <a:solidFill>
                  <a:schemeClr val="dk1"/>
                </a:solidFill>
              </a:rPr>
              <a:t> of sound for </a:t>
            </a:r>
            <a:r>
              <a:rPr i="1" lang="en">
                <a:solidFill>
                  <a:schemeClr val="dk1"/>
                </a:solidFill>
              </a:rPr>
              <a:t>anomaly detection</a:t>
            </a:r>
            <a:endParaRPr i="1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Based on </a:t>
            </a:r>
            <a:r>
              <a:rPr b="1" lang="en">
                <a:solidFill>
                  <a:schemeClr val="dk1"/>
                </a:solidFill>
              </a:rPr>
              <a:t>toys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Car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Conveyor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Train</a:t>
            </a:r>
            <a:br>
              <a:rPr lang="en">
                <a:solidFill>
                  <a:schemeClr val="dk1"/>
                </a:solidFill>
              </a:rPr>
            </a:br>
            <a:endParaRPr sz="4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Anomalies captured by </a:t>
            </a:r>
            <a:r>
              <a:rPr b="1" lang="en">
                <a:solidFill>
                  <a:schemeClr val="accent2"/>
                </a:solidFill>
              </a:rPr>
              <a:t>deliberately damaging</a:t>
            </a:r>
            <a:r>
              <a:rPr lang="en">
                <a:solidFill>
                  <a:schemeClr val="dk1"/>
                </a:solidFill>
              </a:rPr>
              <a:t> the toys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26" name="Google Shape;326;p35"/>
          <p:cNvSpPr txBox="1"/>
          <p:nvPr>
            <p:ph type="title"/>
          </p:nvPr>
        </p:nvSpPr>
        <p:spPr>
          <a:xfrm>
            <a:off x="344500" y="603900"/>
            <a:ext cx="86169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</a:t>
            </a:r>
            <a:r>
              <a:rPr b="1" lang="en"/>
              <a:t>ToyADMOS</a:t>
            </a:r>
            <a:endParaRPr b="1"/>
          </a:p>
        </p:txBody>
      </p:sp>
      <p:pic>
        <p:nvPicPr>
          <p:cNvPr id="327" name="Google Shape;327;p35"/>
          <p:cNvPicPr preferRelativeResize="0"/>
          <p:nvPr/>
        </p:nvPicPr>
        <p:blipFill rotWithShape="1">
          <a:blip r:embed="rId3">
            <a:alphaModFix/>
          </a:blip>
          <a:srcRect b="1156" l="236" r="1182" t="0"/>
          <a:stretch/>
        </p:blipFill>
        <p:spPr>
          <a:xfrm>
            <a:off x="5319288" y="763563"/>
            <a:ext cx="3054173" cy="2137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28" name="Google Shape;32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6063400" y="2779237"/>
            <a:ext cx="1565949" cy="2274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6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Designed for </a:t>
            </a:r>
            <a:r>
              <a:rPr b="1" lang="en">
                <a:solidFill>
                  <a:schemeClr val="dk1"/>
                </a:solidFill>
              </a:rPr>
              <a:t>three ADMOS tasks</a:t>
            </a:r>
            <a:r>
              <a:rPr lang="en">
                <a:solidFill>
                  <a:schemeClr val="dk1"/>
                </a:solidFill>
              </a:rPr>
              <a:t>: 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Product </a:t>
            </a:r>
            <a:r>
              <a:rPr b="1" lang="en">
                <a:solidFill>
                  <a:schemeClr val="accent2"/>
                </a:solidFill>
              </a:rPr>
              <a:t>inspection</a:t>
            </a:r>
            <a:r>
              <a:rPr lang="en">
                <a:solidFill>
                  <a:schemeClr val="dk1"/>
                </a:solidFill>
              </a:rPr>
              <a:t> (toy car), 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b="1" lang="en">
                <a:solidFill>
                  <a:schemeClr val="accent2"/>
                </a:solidFill>
              </a:rPr>
              <a:t>Fault diagnosis</a:t>
            </a:r>
            <a:r>
              <a:rPr lang="en">
                <a:solidFill>
                  <a:schemeClr val="dk1"/>
                </a:solidFill>
              </a:rPr>
              <a:t> for a </a:t>
            </a:r>
            <a:r>
              <a:rPr b="1" lang="en">
                <a:solidFill>
                  <a:schemeClr val="accent2"/>
                </a:solidFill>
              </a:rPr>
              <a:t>fixed</a:t>
            </a:r>
            <a:r>
              <a:rPr lang="en">
                <a:solidFill>
                  <a:schemeClr val="dk1"/>
                </a:solidFill>
              </a:rPr>
              <a:t> machine (toy conveyor)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b="1" lang="en">
                <a:solidFill>
                  <a:schemeClr val="accent2"/>
                </a:solidFill>
              </a:rPr>
              <a:t>Fault diagnosis</a:t>
            </a:r>
            <a:r>
              <a:rPr lang="en">
                <a:solidFill>
                  <a:schemeClr val="dk1"/>
                </a:solidFill>
              </a:rPr>
              <a:t> for a </a:t>
            </a:r>
            <a:r>
              <a:rPr b="1" lang="en">
                <a:solidFill>
                  <a:schemeClr val="accent2"/>
                </a:solidFill>
              </a:rPr>
              <a:t>moving</a:t>
            </a:r>
            <a:r>
              <a:rPr lang="en">
                <a:solidFill>
                  <a:schemeClr val="dk1"/>
                </a:solidFill>
              </a:rPr>
              <a:t> machine (toy train)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34" name="Google Shape;334;p36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ToyADMOS</a:t>
            </a:r>
            <a:r>
              <a:rPr lang="en">
                <a:solidFill>
                  <a:schemeClr val="dk1"/>
                </a:solidFill>
              </a:rPr>
              <a:t> Dataset </a:t>
            </a:r>
            <a:r>
              <a:rPr b="1" lang="en">
                <a:solidFill>
                  <a:schemeClr val="dk1"/>
                </a:solidFill>
              </a:rPr>
              <a:t>Characteristics</a:t>
            </a:r>
            <a:endParaRPr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7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Designed for </a:t>
            </a:r>
            <a:r>
              <a:rPr b="1" lang="en">
                <a:solidFill>
                  <a:schemeClr val="dk2"/>
                </a:solidFill>
              </a:rPr>
              <a:t>three ADMOS tasks</a:t>
            </a:r>
            <a:r>
              <a:rPr lang="en">
                <a:solidFill>
                  <a:schemeClr val="dk2"/>
                </a:solidFill>
              </a:rPr>
              <a:t>: </a:t>
            </a:r>
            <a:endParaRPr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Product </a:t>
            </a:r>
            <a:r>
              <a:rPr b="1" lang="en">
                <a:solidFill>
                  <a:schemeClr val="dk2"/>
                </a:solidFill>
              </a:rPr>
              <a:t>inspection</a:t>
            </a:r>
            <a:r>
              <a:rPr lang="en">
                <a:solidFill>
                  <a:schemeClr val="dk2"/>
                </a:solidFill>
              </a:rPr>
              <a:t> (toy car), </a:t>
            </a:r>
            <a:endParaRPr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b="1" lang="en">
                <a:solidFill>
                  <a:schemeClr val="dk2"/>
                </a:solidFill>
              </a:rPr>
              <a:t>Fault diagnosis</a:t>
            </a:r>
            <a:r>
              <a:rPr lang="en">
                <a:solidFill>
                  <a:schemeClr val="dk2"/>
                </a:solidFill>
              </a:rPr>
              <a:t> for a </a:t>
            </a:r>
            <a:r>
              <a:rPr b="1" lang="en">
                <a:solidFill>
                  <a:schemeClr val="dk2"/>
                </a:solidFill>
              </a:rPr>
              <a:t>fixed</a:t>
            </a:r>
            <a:r>
              <a:rPr lang="en">
                <a:solidFill>
                  <a:schemeClr val="dk2"/>
                </a:solidFill>
              </a:rPr>
              <a:t> machine (toy conveyor)</a:t>
            </a:r>
            <a:endParaRPr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b="1" lang="en">
                <a:solidFill>
                  <a:schemeClr val="dk2"/>
                </a:solidFill>
              </a:rPr>
              <a:t>Fault diagnosis</a:t>
            </a:r>
            <a:r>
              <a:rPr lang="en">
                <a:solidFill>
                  <a:schemeClr val="dk2"/>
                </a:solidFill>
              </a:rPr>
              <a:t> for a </a:t>
            </a:r>
            <a:r>
              <a:rPr b="1" lang="en">
                <a:solidFill>
                  <a:schemeClr val="dk2"/>
                </a:solidFill>
              </a:rPr>
              <a:t>moving</a:t>
            </a:r>
            <a:r>
              <a:rPr lang="en">
                <a:solidFill>
                  <a:schemeClr val="dk2"/>
                </a:solidFill>
              </a:rPr>
              <a:t> machine (toy train)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i="1" lang="en">
                <a:solidFill>
                  <a:schemeClr val="accent1"/>
                </a:solidFill>
              </a:rPr>
              <a:t>Machine-operating sounds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b="1" i="1" lang="en">
                <a:solidFill>
                  <a:schemeClr val="accent4"/>
                </a:solidFill>
              </a:rPr>
              <a:t>environmental noise</a:t>
            </a:r>
            <a:r>
              <a:rPr lang="en">
                <a:solidFill>
                  <a:schemeClr val="dk1"/>
                </a:solidFill>
              </a:rPr>
              <a:t> are individually recorded for simulating various noise levels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40" name="Google Shape;340;p37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ToyADMOS</a:t>
            </a:r>
            <a:r>
              <a:rPr lang="en">
                <a:solidFill>
                  <a:schemeClr val="dk1"/>
                </a:solidFill>
              </a:rPr>
              <a:t> Dataset </a:t>
            </a:r>
            <a:r>
              <a:rPr b="1" lang="en">
                <a:solidFill>
                  <a:schemeClr val="dk1"/>
                </a:solidFill>
              </a:rPr>
              <a:t>Characteristics</a:t>
            </a:r>
            <a:endParaRPr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8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Designed for </a:t>
            </a:r>
            <a:r>
              <a:rPr b="1" lang="en">
                <a:solidFill>
                  <a:schemeClr val="dk2"/>
                </a:solidFill>
              </a:rPr>
              <a:t>three ADMOS tasks</a:t>
            </a:r>
            <a:r>
              <a:rPr lang="en">
                <a:solidFill>
                  <a:schemeClr val="dk2"/>
                </a:solidFill>
              </a:rPr>
              <a:t>: </a:t>
            </a:r>
            <a:endParaRPr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Product </a:t>
            </a:r>
            <a:r>
              <a:rPr b="1" lang="en">
                <a:solidFill>
                  <a:schemeClr val="dk2"/>
                </a:solidFill>
              </a:rPr>
              <a:t>inspection</a:t>
            </a:r>
            <a:r>
              <a:rPr lang="en">
                <a:solidFill>
                  <a:schemeClr val="dk2"/>
                </a:solidFill>
              </a:rPr>
              <a:t> (toy car), </a:t>
            </a:r>
            <a:endParaRPr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b="1" lang="en">
                <a:solidFill>
                  <a:schemeClr val="dk2"/>
                </a:solidFill>
              </a:rPr>
              <a:t>Fault diagnosis</a:t>
            </a:r>
            <a:r>
              <a:rPr lang="en">
                <a:solidFill>
                  <a:schemeClr val="dk2"/>
                </a:solidFill>
              </a:rPr>
              <a:t> for a </a:t>
            </a:r>
            <a:r>
              <a:rPr b="1" lang="en">
                <a:solidFill>
                  <a:schemeClr val="dk2"/>
                </a:solidFill>
              </a:rPr>
              <a:t>fixed</a:t>
            </a:r>
            <a:r>
              <a:rPr lang="en">
                <a:solidFill>
                  <a:schemeClr val="dk2"/>
                </a:solidFill>
              </a:rPr>
              <a:t> machine (toy conveyor)</a:t>
            </a:r>
            <a:endParaRPr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b="1" lang="en">
                <a:solidFill>
                  <a:schemeClr val="dk2"/>
                </a:solidFill>
              </a:rPr>
              <a:t>Fault diagnosis</a:t>
            </a:r>
            <a:r>
              <a:rPr lang="en">
                <a:solidFill>
                  <a:schemeClr val="dk2"/>
                </a:solidFill>
              </a:rPr>
              <a:t> for a </a:t>
            </a:r>
            <a:r>
              <a:rPr b="1" lang="en">
                <a:solidFill>
                  <a:schemeClr val="dk2"/>
                </a:solidFill>
              </a:rPr>
              <a:t>moving</a:t>
            </a:r>
            <a:r>
              <a:rPr lang="en">
                <a:solidFill>
                  <a:schemeClr val="dk2"/>
                </a:solidFill>
              </a:rPr>
              <a:t> machine (toy train)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i="1" lang="en">
                <a:solidFill>
                  <a:schemeClr val="dk2"/>
                </a:solidFill>
              </a:rPr>
              <a:t>Machine-operating sounds</a:t>
            </a:r>
            <a:r>
              <a:rPr lang="en">
                <a:solidFill>
                  <a:schemeClr val="dk2"/>
                </a:solidFill>
              </a:rPr>
              <a:t> and </a:t>
            </a:r>
            <a:r>
              <a:rPr b="1" i="1" lang="en">
                <a:solidFill>
                  <a:schemeClr val="dk2"/>
                </a:solidFill>
              </a:rPr>
              <a:t>environmental noise</a:t>
            </a:r>
            <a:r>
              <a:rPr lang="en">
                <a:solidFill>
                  <a:schemeClr val="dk2"/>
                </a:solidFill>
              </a:rPr>
              <a:t> are individually recorded for simulating various noise levels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All sounds are recorded with </a:t>
            </a:r>
            <a:r>
              <a:rPr b="1" lang="en">
                <a:solidFill>
                  <a:schemeClr val="dk1"/>
                </a:solidFill>
              </a:rPr>
              <a:t>four microphones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Testing </a:t>
            </a:r>
            <a:r>
              <a:rPr b="1" lang="en">
                <a:solidFill>
                  <a:schemeClr val="accent3"/>
                </a:solidFill>
              </a:rPr>
              <a:t>noise reduction</a:t>
            </a:r>
            <a:endParaRPr b="1">
              <a:solidFill>
                <a:schemeClr val="accent3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b="1" lang="en">
                <a:solidFill>
                  <a:schemeClr val="accent3"/>
                </a:solidFill>
              </a:rPr>
              <a:t>Data-augmentation</a:t>
            </a:r>
            <a:r>
              <a:rPr lang="en">
                <a:solidFill>
                  <a:schemeClr val="dk1"/>
                </a:solidFill>
              </a:rPr>
              <a:t> techniques such as mix-up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46" name="Google Shape;346;p38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ToyADMOS</a:t>
            </a:r>
            <a:r>
              <a:rPr lang="en">
                <a:solidFill>
                  <a:schemeClr val="dk1"/>
                </a:solidFill>
              </a:rPr>
              <a:t> Dataset </a:t>
            </a:r>
            <a:r>
              <a:rPr b="1" lang="en">
                <a:solidFill>
                  <a:schemeClr val="dk1"/>
                </a:solidFill>
              </a:rPr>
              <a:t>Characteristics</a:t>
            </a:r>
            <a:endParaRPr b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9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Record </a:t>
            </a:r>
            <a:r>
              <a:rPr b="1" lang="en">
                <a:solidFill>
                  <a:schemeClr val="accent1"/>
                </a:solidFill>
              </a:rPr>
              <a:t>multiple machines of same class</a:t>
            </a:r>
            <a:endParaRPr b="1">
              <a:solidFill>
                <a:schemeClr val="accent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Different structure → </a:t>
            </a:r>
            <a:r>
              <a:rPr b="1" lang="en">
                <a:solidFill>
                  <a:schemeClr val="accent1"/>
                </a:solidFill>
              </a:rPr>
              <a:t>Individual variations</a:t>
            </a:r>
            <a:r>
              <a:rPr lang="en">
                <a:solidFill>
                  <a:schemeClr val="dk1"/>
                </a:solidFill>
              </a:rPr>
              <a:t> despite same toy class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52" name="Google Shape;352;p39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ToyADMOS</a:t>
            </a:r>
            <a:r>
              <a:rPr lang="en">
                <a:solidFill>
                  <a:schemeClr val="dk1"/>
                </a:solidFill>
              </a:rPr>
              <a:t> Dataset </a:t>
            </a:r>
            <a:r>
              <a:rPr b="1" lang="en">
                <a:solidFill>
                  <a:schemeClr val="dk1"/>
                </a:solidFill>
              </a:rPr>
              <a:t>Characteristics</a:t>
            </a:r>
            <a:endParaRPr b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0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Record </a:t>
            </a:r>
            <a:r>
              <a:rPr b="1" lang="en">
                <a:solidFill>
                  <a:schemeClr val="dk2"/>
                </a:solidFill>
              </a:rPr>
              <a:t>multiple machines of same class</a:t>
            </a:r>
            <a:endParaRPr b="1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Different structure → </a:t>
            </a:r>
            <a:r>
              <a:rPr b="1" lang="en">
                <a:solidFill>
                  <a:schemeClr val="dk2"/>
                </a:solidFill>
              </a:rPr>
              <a:t>Individual variations</a:t>
            </a:r>
            <a:r>
              <a:rPr lang="en">
                <a:solidFill>
                  <a:schemeClr val="dk2"/>
                </a:solidFill>
              </a:rPr>
              <a:t> despite same toy class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Record </a:t>
            </a:r>
            <a:r>
              <a:rPr b="1" lang="en">
                <a:solidFill>
                  <a:schemeClr val="accent2"/>
                </a:solidFill>
              </a:rPr>
              <a:t>several times</a:t>
            </a:r>
            <a:endParaRPr b="1">
              <a:solidFill>
                <a:schemeClr val="accent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b="1" lang="en">
                <a:solidFill>
                  <a:schemeClr val="accent2"/>
                </a:solidFill>
              </a:rPr>
              <a:t>Anomalous sound</a:t>
            </a:r>
            <a:r>
              <a:rPr lang="en">
                <a:solidFill>
                  <a:schemeClr val="dk1"/>
                </a:solidFill>
              </a:rPr>
              <a:t> characteristics from few samples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58" name="Google Shape;358;p40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ToyADMOS</a:t>
            </a:r>
            <a:r>
              <a:rPr lang="en">
                <a:solidFill>
                  <a:schemeClr val="dk1"/>
                </a:solidFill>
              </a:rPr>
              <a:t> Dataset </a:t>
            </a:r>
            <a:r>
              <a:rPr b="1" lang="en">
                <a:solidFill>
                  <a:schemeClr val="dk1"/>
                </a:solidFill>
              </a:rPr>
              <a:t>Characteristics</a:t>
            </a:r>
            <a:endParaRPr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1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Record </a:t>
            </a:r>
            <a:r>
              <a:rPr b="1" lang="en">
                <a:solidFill>
                  <a:schemeClr val="dk2"/>
                </a:solidFill>
              </a:rPr>
              <a:t>multiple machines of same class</a:t>
            </a:r>
            <a:endParaRPr b="1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Different structure → </a:t>
            </a:r>
            <a:r>
              <a:rPr b="1" lang="en">
                <a:solidFill>
                  <a:schemeClr val="dk2"/>
                </a:solidFill>
              </a:rPr>
              <a:t>Individual variations</a:t>
            </a:r>
            <a:r>
              <a:rPr lang="en">
                <a:solidFill>
                  <a:schemeClr val="dk2"/>
                </a:solidFill>
              </a:rPr>
              <a:t> despite same toy class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Record </a:t>
            </a:r>
            <a:r>
              <a:rPr b="1" lang="en">
                <a:solidFill>
                  <a:schemeClr val="dk2"/>
                </a:solidFill>
              </a:rPr>
              <a:t>several times</a:t>
            </a:r>
            <a:endParaRPr b="1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b="1" lang="en">
                <a:solidFill>
                  <a:schemeClr val="dk2"/>
                </a:solidFill>
              </a:rPr>
              <a:t>Anomalous sound</a:t>
            </a:r>
            <a:r>
              <a:rPr lang="en">
                <a:solidFill>
                  <a:schemeClr val="dk2"/>
                </a:solidFill>
              </a:rPr>
              <a:t> characteristics from few samples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accent4"/>
                </a:solidFill>
              </a:rPr>
              <a:t>180</a:t>
            </a:r>
            <a:r>
              <a:rPr lang="en">
                <a:solidFill>
                  <a:schemeClr val="accent4"/>
                </a:solidFill>
              </a:rPr>
              <a:t> </a:t>
            </a:r>
            <a:r>
              <a:rPr b="1" lang="en">
                <a:solidFill>
                  <a:schemeClr val="accent4"/>
                </a:solidFill>
              </a:rPr>
              <a:t>hours</a:t>
            </a:r>
            <a:r>
              <a:rPr b="1" lang="en">
                <a:solidFill>
                  <a:schemeClr val="dk1"/>
                </a:solidFill>
              </a:rPr>
              <a:t> </a:t>
            </a:r>
            <a:r>
              <a:rPr lang="en">
                <a:solidFill>
                  <a:schemeClr val="dk1"/>
                </a:solidFill>
              </a:rPr>
              <a:t>of</a:t>
            </a:r>
            <a:r>
              <a:rPr b="1" lang="en">
                <a:solidFill>
                  <a:schemeClr val="dk1"/>
                </a:solidFill>
              </a:rPr>
              <a:t> </a:t>
            </a:r>
            <a:r>
              <a:rPr b="1" lang="en">
                <a:solidFill>
                  <a:schemeClr val="accent4"/>
                </a:solidFill>
              </a:rPr>
              <a:t>normal machine-operating sounds</a:t>
            </a:r>
            <a:r>
              <a:rPr b="1" lang="en">
                <a:solidFill>
                  <a:schemeClr val="dk1"/>
                </a:solidFill>
              </a:rPr>
              <a:t> </a:t>
            </a:r>
            <a:br>
              <a:rPr b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alongside </a:t>
            </a:r>
            <a:r>
              <a:rPr b="1" lang="en">
                <a:solidFill>
                  <a:schemeClr val="accent1"/>
                </a:solidFill>
              </a:rPr>
              <a:t>over 4,000 samples of anomalous sounds</a:t>
            </a:r>
            <a:endParaRPr>
              <a:solidFill>
                <a:schemeClr val="accent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collected at a </a:t>
            </a:r>
            <a:r>
              <a:rPr b="1" lang="en">
                <a:solidFill>
                  <a:schemeClr val="dk1"/>
                </a:solidFill>
              </a:rPr>
              <a:t>48kHz</a:t>
            </a:r>
            <a:r>
              <a:rPr lang="en">
                <a:solidFill>
                  <a:schemeClr val="dk1"/>
                </a:solidFill>
              </a:rPr>
              <a:t> sampling rate for each task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64" name="Google Shape;364;p41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ToyADMOS</a:t>
            </a:r>
            <a:r>
              <a:rPr lang="en">
                <a:solidFill>
                  <a:schemeClr val="dk1"/>
                </a:solidFill>
              </a:rPr>
              <a:t> Dataset </a:t>
            </a:r>
            <a:r>
              <a:rPr b="1" lang="en">
                <a:solidFill>
                  <a:schemeClr val="dk1"/>
                </a:solidFill>
              </a:rPr>
              <a:t>Characteristics</a:t>
            </a:r>
            <a:endParaRPr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2"/>
          <p:cNvSpPr txBox="1"/>
          <p:nvPr>
            <p:ph idx="1" type="body"/>
          </p:nvPr>
        </p:nvSpPr>
        <p:spPr>
          <a:xfrm>
            <a:off x="344500" y="1338900"/>
            <a:ext cx="8447700" cy="8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An anomaly detection model will be </a:t>
            </a:r>
            <a:r>
              <a:rPr b="1" lang="en">
                <a:solidFill>
                  <a:schemeClr val="accent1"/>
                </a:solidFill>
              </a:rPr>
              <a:t>very specific</a:t>
            </a:r>
            <a:r>
              <a:rPr lang="en">
                <a:solidFill>
                  <a:schemeClr val="dk1"/>
                </a:solidFill>
              </a:rPr>
              <a:t> to the training set and therefore </a:t>
            </a:r>
            <a:r>
              <a:rPr b="1" lang="en">
                <a:solidFill>
                  <a:schemeClr val="accent2"/>
                </a:solidFill>
              </a:rPr>
              <a:t>difficult to generalize</a:t>
            </a:r>
            <a:r>
              <a:rPr lang="en">
                <a:solidFill>
                  <a:schemeClr val="dk1"/>
                </a:solidFill>
              </a:rPr>
              <a:t> to other deployment environments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70" name="Google Shape;370;p42"/>
          <p:cNvSpPr txBox="1"/>
          <p:nvPr>
            <p:ph type="title"/>
          </p:nvPr>
        </p:nvSpPr>
        <p:spPr>
          <a:xfrm>
            <a:off x="344500" y="603900"/>
            <a:ext cx="86169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Low Transferability</a:t>
            </a:r>
            <a:endParaRPr b="1"/>
          </a:p>
        </p:txBody>
      </p:sp>
      <p:grpSp>
        <p:nvGrpSpPr>
          <p:cNvPr id="371" name="Google Shape;371;p42"/>
          <p:cNvGrpSpPr/>
          <p:nvPr/>
        </p:nvGrpSpPr>
        <p:grpSpPr>
          <a:xfrm>
            <a:off x="4097580" y="3094645"/>
            <a:ext cx="948833" cy="942263"/>
            <a:chOff x="3956075" y="3107825"/>
            <a:chExt cx="1256400" cy="1247700"/>
          </a:xfrm>
        </p:grpSpPr>
        <p:sp>
          <p:nvSpPr>
            <p:cNvPr id="372" name="Google Shape;372;p42"/>
            <p:cNvSpPr/>
            <p:nvPr/>
          </p:nvSpPr>
          <p:spPr>
            <a:xfrm>
              <a:off x="4112975" y="3404450"/>
              <a:ext cx="942600" cy="365700"/>
            </a:xfrm>
            <a:prstGeom prst="rightArrow">
              <a:avLst>
                <a:gd fmla="val 33401" name="adj1"/>
                <a:gd fmla="val 44831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42"/>
            <p:cNvSpPr/>
            <p:nvPr/>
          </p:nvSpPr>
          <p:spPr>
            <a:xfrm rot="10800000">
              <a:off x="4069400" y="3708900"/>
              <a:ext cx="942600" cy="365700"/>
            </a:xfrm>
            <a:prstGeom prst="rightArrow">
              <a:avLst>
                <a:gd fmla="val 32088" name="adj1"/>
                <a:gd fmla="val 5000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42"/>
            <p:cNvSpPr/>
            <p:nvPr/>
          </p:nvSpPr>
          <p:spPr>
            <a:xfrm>
              <a:off x="3956075" y="3107825"/>
              <a:ext cx="1256400" cy="1247700"/>
            </a:xfrm>
            <a:prstGeom prst="ellipse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75" name="Google Shape;375;p42"/>
            <p:cNvCxnSpPr>
              <a:stCxn id="374" idx="1"/>
              <a:endCxn id="374" idx="5"/>
            </p:cNvCxnSpPr>
            <p:nvPr/>
          </p:nvCxnSpPr>
          <p:spPr>
            <a:xfrm>
              <a:off x="4140071" y="3290546"/>
              <a:ext cx="888300" cy="88230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376" name="Google Shape;376;p42"/>
          <p:cNvPicPr preferRelativeResize="0"/>
          <p:nvPr/>
        </p:nvPicPr>
        <p:blipFill rotWithShape="1">
          <a:blip r:embed="rId3">
            <a:alphaModFix/>
          </a:blip>
          <a:srcRect b="7893" l="1501" r="6400" t="0"/>
          <a:stretch/>
        </p:blipFill>
        <p:spPr>
          <a:xfrm>
            <a:off x="5426725" y="2561525"/>
            <a:ext cx="3035152" cy="2008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77" name="Google Shape;377;p42"/>
          <p:cNvPicPr preferRelativeResize="0"/>
          <p:nvPr/>
        </p:nvPicPr>
        <p:blipFill rotWithShape="1">
          <a:blip r:embed="rId4">
            <a:alphaModFix/>
          </a:blip>
          <a:srcRect b="0" l="0" r="16874" t="0"/>
          <a:stretch/>
        </p:blipFill>
        <p:spPr>
          <a:xfrm>
            <a:off x="682125" y="2538850"/>
            <a:ext cx="3035146" cy="20538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3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we going to learn?</a:t>
            </a:r>
            <a:endParaRPr/>
          </a:p>
        </p:txBody>
      </p:sp>
      <p:grpSp>
        <p:nvGrpSpPr>
          <p:cNvPr id="383" name="Google Shape;383;p43"/>
          <p:cNvGrpSpPr/>
          <p:nvPr/>
        </p:nvGrpSpPr>
        <p:grpSpPr>
          <a:xfrm>
            <a:off x="6762255" y="2040391"/>
            <a:ext cx="1374192" cy="810029"/>
            <a:chOff x="657363" y="2284129"/>
            <a:chExt cx="1110637" cy="654675"/>
          </a:xfrm>
        </p:grpSpPr>
        <p:sp>
          <p:nvSpPr>
            <p:cNvPr id="384" name="Google Shape;384;p43"/>
            <p:cNvSpPr/>
            <p:nvPr/>
          </p:nvSpPr>
          <p:spPr>
            <a:xfrm>
              <a:off x="1150000" y="2302125"/>
              <a:ext cx="618000" cy="618000"/>
            </a:xfrm>
            <a:prstGeom prst="ellipse">
              <a:avLst/>
            </a:prstGeom>
            <a:solidFill>
              <a:srgbClr val="F8F9FA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43"/>
            <p:cNvSpPr/>
            <p:nvPr/>
          </p:nvSpPr>
          <p:spPr>
            <a:xfrm>
              <a:off x="1150000" y="2302200"/>
              <a:ext cx="618000" cy="618000"/>
            </a:xfrm>
            <a:prstGeom prst="pie">
              <a:avLst>
                <a:gd fmla="val 18878269" name="adj1"/>
                <a:gd fmla="val 8053418" name="adj2"/>
              </a:avLst>
            </a:prstGeom>
            <a:solidFill>
              <a:srgbClr val="D9D9D9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43"/>
            <p:cNvSpPr/>
            <p:nvPr/>
          </p:nvSpPr>
          <p:spPr>
            <a:xfrm>
              <a:off x="1297275" y="2450400"/>
              <a:ext cx="322500" cy="322500"/>
            </a:xfrm>
            <a:prstGeom prst="ellipse">
              <a:avLst/>
            </a:prstGeom>
            <a:solidFill>
              <a:srgbClr val="F8F9FA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43"/>
            <p:cNvSpPr/>
            <p:nvPr/>
          </p:nvSpPr>
          <p:spPr>
            <a:xfrm rot="10591250">
              <a:off x="675543" y="2302310"/>
              <a:ext cx="617939" cy="617939"/>
            </a:xfrm>
            <a:prstGeom prst="pie">
              <a:avLst>
                <a:gd fmla="val 13919535" name="adj1"/>
                <a:gd fmla="val 8053418" name="adj2"/>
              </a:avLst>
            </a:prstGeom>
            <a:solidFill>
              <a:srgbClr val="D9D9D9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43"/>
            <p:cNvSpPr/>
            <p:nvPr/>
          </p:nvSpPr>
          <p:spPr>
            <a:xfrm rot="10591250">
              <a:off x="675543" y="2302685"/>
              <a:ext cx="617939" cy="617939"/>
            </a:xfrm>
            <a:prstGeom prst="pie">
              <a:avLst>
                <a:gd fmla="val 3319488" name="adj1"/>
                <a:gd fmla="val 8053418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43"/>
            <p:cNvSpPr/>
            <p:nvPr/>
          </p:nvSpPr>
          <p:spPr>
            <a:xfrm rot="10591250">
              <a:off x="675543" y="2302310"/>
              <a:ext cx="617939" cy="617939"/>
            </a:xfrm>
            <a:prstGeom prst="pie">
              <a:avLst>
                <a:gd fmla="val 13919535" name="adj1"/>
                <a:gd fmla="val 18701963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43"/>
            <p:cNvSpPr/>
            <p:nvPr/>
          </p:nvSpPr>
          <p:spPr>
            <a:xfrm>
              <a:off x="823275" y="2449875"/>
              <a:ext cx="322500" cy="322500"/>
            </a:xfrm>
            <a:prstGeom prst="pie">
              <a:avLst>
                <a:gd fmla="val 2941892" name="adj1"/>
                <a:gd fmla="val 18618120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43"/>
            <p:cNvSpPr/>
            <p:nvPr/>
          </p:nvSpPr>
          <p:spPr>
            <a:xfrm rot="2302753">
              <a:off x="988629" y="2481464"/>
              <a:ext cx="47837" cy="2088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43"/>
            <p:cNvSpPr/>
            <p:nvPr/>
          </p:nvSpPr>
          <p:spPr>
            <a:xfrm rot="-2354726">
              <a:off x="981868" y="2537543"/>
              <a:ext cx="82511" cy="1965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3" name="Google Shape;393;p43"/>
          <p:cNvSpPr/>
          <p:nvPr/>
        </p:nvSpPr>
        <p:spPr>
          <a:xfrm>
            <a:off x="344502" y="3249142"/>
            <a:ext cx="27003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Challenges</a:t>
            </a: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 with an Anomaly Detection Application</a:t>
            </a:r>
            <a:endParaRPr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94" name="Google Shape;39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7537" y="1757885"/>
            <a:ext cx="1374224" cy="1375063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43"/>
          <p:cNvSpPr/>
          <p:nvPr/>
        </p:nvSpPr>
        <p:spPr>
          <a:xfrm>
            <a:off x="3221852" y="3249142"/>
            <a:ext cx="27003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Anomaly Detection </a:t>
            </a: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ML Pipeline</a:t>
            </a:r>
            <a:endParaRPr b="1"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96" name="Google Shape;396;p43"/>
          <p:cNvSpPr/>
          <p:nvPr/>
        </p:nvSpPr>
        <p:spPr>
          <a:xfrm>
            <a:off x="6099202" y="3249142"/>
            <a:ext cx="27003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Training, Testing</a:t>
            </a: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 </a:t>
            </a:r>
            <a:endParaRPr sz="2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in Colab</a:t>
            </a:r>
            <a:endParaRPr b="1"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97" name="Google Shape;397;p43"/>
          <p:cNvSpPr/>
          <p:nvPr/>
        </p:nvSpPr>
        <p:spPr>
          <a:xfrm>
            <a:off x="5273415" y="2126525"/>
            <a:ext cx="936300" cy="312600"/>
          </a:xfrm>
          <a:prstGeom prst="chevron">
            <a:avLst>
              <a:gd fmla="val 50000" name="adj"/>
            </a:avLst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98" name="Google Shape;398;p43"/>
          <p:cNvSpPr/>
          <p:nvPr/>
        </p:nvSpPr>
        <p:spPr>
          <a:xfrm>
            <a:off x="2901914" y="2126525"/>
            <a:ext cx="792000" cy="312600"/>
          </a:xfrm>
          <a:prstGeom prst="chevron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99" name="Google Shape;399;p43"/>
          <p:cNvSpPr/>
          <p:nvPr/>
        </p:nvSpPr>
        <p:spPr>
          <a:xfrm>
            <a:off x="4296903" y="2126525"/>
            <a:ext cx="1085400" cy="3126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0" name="Google Shape;400;p43"/>
          <p:cNvSpPr/>
          <p:nvPr/>
        </p:nvSpPr>
        <p:spPr>
          <a:xfrm>
            <a:off x="3582620" y="2126525"/>
            <a:ext cx="820800" cy="3126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1" name="Google Shape;401;p43"/>
          <p:cNvSpPr txBox="1"/>
          <p:nvPr/>
        </p:nvSpPr>
        <p:spPr>
          <a:xfrm>
            <a:off x="2986744" y="2161925"/>
            <a:ext cx="6447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Collect and Preprocess Data</a:t>
            </a:r>
            <a:endParaRPr b="1" sz="5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2" name="Google Shape;402;p43"/>
          <p:cNvSpPr txBox="1"/>
          <p:nvPr/>
        </p:nvSpPr>
        <p:spPr>
          <a:xfrm>
            <a:off x="3680374" y="2161928"/>
            <a:ext cx="6447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Design 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and Train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3" name="Google Shape;403;p43"/>
          <p:cNvSpPr txBox="1"/>
          <p:nvPr/>
        </p:nvSpPr>
        <p:spPr>
          <a:xfrm>
            <a:off x="4403312" y="2161928"/>
            <a:ext cx="9363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Evaluate, Optimize, Convert, Deploy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4" name="Google Shape;404;p43"/>
          <p:cNvSpPr txBox="1"/>
          <p:nvPr/>
        </p:nvSpPr>
        <p:spPr>
          <a:xfrm>
            <a:off x="5373859" y="2161934"/>
            <a:ext cx="7233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Inferences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5" name="Google Shape;405;p43"/>
          <p:cNvSpPr/>
          <p:nvPr/>
        </p:nvSpPr>
        <p:spPr>
          <a:xfrm>
            <a:off x="2900158" y="2484095"/>
            <a:ext cx="14559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6" name="Google Shape;406;p43"/>
          <p:cNvPicPr preferRelativeResize="0"/>
          <p:nvPr/>
        </p:nvPicPr>
        <p:blipFill rotWithShape="1">
          <a:blip r:embed="rId4">
            <a:alphaModFix/>
          </a:blip>
          <a:srcRect b="13934" l="17159" r="17570" t="15404"/>
          <a:stretch/>
        </p:blipFill>
        <p:spPr>
          <a:xfrm>
            <a:off x="3424915" y="2504674"/>
            <a:ext cx="406422" cy="247494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43"/>
          <p:cNvSpPr/>
          <p:nvPr/>
        </p:nvSpPr>
        <p:spPr>
          <a:xfrm>
            <a:off x="4403312" y="2484095"/>
            <a:ext cx="9792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8" name="Google Shape;408;p43"/>
          <p:cNvPicPr preferRelativeResize="0"/>
          <p:nvPr/>
        </p:nvPicPr>
        <p:blipFill rotWithShape="1">
          <a:blip r:embed="rId5">
            <a:alphaModFix/>
          </a:blip>
          <a:srcRect b="11417" l="5992" r="6018" t="15252"/>
          <a:stretch/>
        </p:blipFill>
        <p:spPr>
          <a:xfrm>
            <a:off x="4637623" y="2518858"/>
            <a:ext cx="467484" cy="21913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43"/>
          <p:cNvSpPr/>
          <p:nvPr/>
        </p:nvSpPr>
        <p:spPr>
          <a:xfrm>
            <a:off x="5429698" y="2484105"/>
            <a:ext cx="7401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0" name="Google Shape;410;p43"/>
          <p:cNvPicPr preferRelativeResize="0"/>
          <p:nvPr/>
        </p:nvPicPr>
        <p:blipFill rotWithShape="1">
          <a:blip r:embed="rId5">
            <a:alphaModFix/>
          </a:blip>
          <a:srcRect b="11419" l="5992" r="6018" t="60195"/>
          <a:stretch/>
        </p:blipFill>
        <p:spPr>
          <a:xfrm>
            <a:off x="5470536" y="2652378"/>
            <a:ext cx="467484" cy="84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3"/>
          <p:cNvPicPr preferRelativeResize="0"/>
          <p:nvPr/>
        </p:nvPicPr>
        <p:blipFill rotWithShape="1">
          <a:blip r:embed="rId5">
            <a:alphaModFix/>
          </a:blip>
          <a:srcRect b="38405" l="34518" r="33909" t="14319"/>
          <a:stretch/>
        </p:blipFill>
        <p:spPr>
          <a:xfrm>
            <a:off x="5723455" y="2511100"/>
            <a:ext cx="167748" cy="141276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43"/>
          <p:cNvSpPr txBox="1"/>
          <p:nvPr/>
        </p:nvSpPr>
        <p:spPr>
          <a:xfrm>
            <a:off x="5853242" y="2640531"/>
            <a:ext cx="390600" cy="9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">
                <a:solidFill>
                  <a:srgbClr val="535F69"/>
                </a:solidFill>
                <a:latin typeface="Roboto Thin"/>
                <a:ea typeface="Roboto Thin"/>
                <a:cs typeface="Roboto Thin"/>
                <a:sym typeface="Roboto Thin"/>
              </a:rPr>
              <a:t>Micro</a:t>
            </a:r>
            <a:endParaRPr sz="550">
              <a:solidFill>
                <a:srgbClr val="535F69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413" name="Google Shape;413;p43"/>
          <p:cNvSpPr/>
          <p:nvPr/>
        </p:nvSpPr>
        <p:spPr>
          <a:xfrm>
            <a:off x="466525" y="1524775"/>
            <a:ext cx="5855700" cy="3218700"/>
          </a:xfrm>
          <a:prstGeom prst="rect">
            <a:avLst/>
          </a:prstGeom>
          <a:solidFill>
            <a:srgbClr val="FFFFFF">
              <a:alpha val="825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5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Unsupervised</a:t>
            </a:r>
            <a:r>
              <a:rPr lang="en"/>
              <a:t> learning</a:t>
            </a:r>
            <a:endParaRPr/>
          </a:p>
        </p:txBody>
      </p:sp>
      <p:cxnSp>
        <p:nvCxnSpPr>
          <p:cNvPr id="423" name="Google Shape;423;p45"/>
          <p:cNvCxnSpPr/>
          <p:nvPr/>
        </p:nvCxnSpPr>
        <p:spPr>
          <a:xfrm>
            <a:off x="1125550" y="1456050"/>
            <a:ext cx="0" cy="2710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24" name="Google Shape;424;p45"/>
          <p:cNvCxnSpPr/>
          <p:nvPr/>
        </p:nvCxnSpPr>
        <p:spPr>
          <a:xfrm flipH="1" rot="10800000">
            <a:off x="950721" y="3969405"/>
            <a:ext cx="2960100" cy="33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5" name="Google Shape;425;p45"/>
          <p:cNvSpPr/>
          <p:nvPr/>
        </p:nvSpPr>
        <p:spPr>
          <a:xfrm>
            <a:off x="1467277" y="3225589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45"/>
          <p:cNvSpPr/>
          <p:nvPr/>
        </p:nvSpPr>
        <p:spPr>
          <a:xfrm>
            <a:off x="1590564" y="2841583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45"/>
          <p:cNvSpPr/>
          <p:nvPr/>
        </p:nvSpPr>
        <p:spPr>
          <a:xfrm>
            <a:off x="1849372" y="3100392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45"/>
          <p:cNvSpPr/>
          <p:nvPr/>
        </p:nvSpPr>
        <p:spPr>
          <a:xfrm>
            <a:off x="1590564" y="3528098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45"/>
          <p:cNvSpPr/>
          <p:nvPr/>
        </p:nvSpPr>
        <p:spPr>
          <a:xfrm>
            <a:off x="2352670" y="1858074"/>
            <a:ext cx="433500" cy="3645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5"/>
          <p:cNvSpPr/>
          <p:nvPr/>
        </p:nvSpPr>
        <p:spPr>
          <a:xfrm>
            <a:off x="2669675" y="2254897"/>
            <a:ext cx="433500" cy="3645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5"/>
          <p:cNvSpPr/>
          <p:nvPr/>
        </p:nvSpPr>
        <p:spPr>
          <a:xfrm>
            <a:off x="3148399" y="2045004"/>
            <a:ext cx="433500" cy="3645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45"/>
          <p:cNvSpPr/>
          <p:nvPr/>
        </p:nvSpPr>
        <p:spPr>
          <a:xfrm>
            <a:off x="3148399" y="2499050"/>
            <a:ext cx="433500" cy="3645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45"/>
          <p:cNvSpPr/>
          <p:nvPr/>
        </p:nvSpPr>
        <p:spPr>
          <a:xfrm>
            <a:off x="984325" y="4296400"/>
            <a:ext cx="2892900" cy="36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Supervised Learning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Unsupervised</a:t>
            </a:r>
            <a:r>
              <a:rPr lang="en"/>
              <a:t> learning</a:t>
            </a:r>
            <a:endParaRPr/>
          </a:p>
        </p:txBody>
      </p:sp>
      <p:cxnSp>
        <p:nvCxnSpPr>
          <p:cNvPr id="439" name="Google Shape;439;p46"/>
          <p:cNvCxnSpPr/>
          <p:nvPr/>
        </p:nvCxnSpPr>
        <p:spPr>
          <a:xfrm>
            <a:off x="1125550" y="1456050"/>
            <a:ext cx="0" cy="2710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40" name="Google Shape;440;p46"/>
          <p:cNvCxnSpPr/>
          <p:nvPr/>
        </p:nvCxnSpPr>
        <p:spPr>
          <a:xfrm flipH="1" rot="10800000">
            <a:off x="950721" y="3969405"/>
            <a:ext cx="2960100" cy="33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1" name="Google Shape;441;p46"/>
          <p:cNvSpPr/>
          <p:nvPr/>
        </p:nvSpPr>
        <p:spPr>
          <a:xfrm>
            <a:off x="1467277" y="3225589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46"/>
          <p:cNvSpPr/>
          <p:nvPr/>
        </p:nvSpPr>
        <p:spPr>
          <a:xfrm>
            <a:off x="1590564" y="2841583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46"/>
          <p:cNvSpPr/>
          <p:nvPr/>
        </p:nvSpPr>
        <p:spPr>
          <a:xfrm>
            <a:off x="1849372" y="3100392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46"/>
          <p:cNvSpPr/>
          <p:nvPr/>
        </p:nvSpPr>
        <p:spPr>
          <a:xfrm>
            <a:off x="1590564" y="3528098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46"/>
          <p:cNvSpPr/>
          <p:nvPr/>
        </p:nvSpPr>
        <p:spPr>
          <a:xfrm>
            <a:off x="2352670" y="1858074"/>
            <a:ext cx="433500" cy="3645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46"/>
          <p:cNvSpPr/>
          <p:nvPr/>
        </p:nvSpPr>
        <p:spPr>
          <a:xfrm>
            <a:off x="2669675" y="2254897"/>
            <a:ext cx="433500" cy="3645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46"/>
          <p:cNvSpPr/>
          <p:nvPr/>
        </p:nvSpPr>
        <p:spPr>
          <a:xfrm>
            <a:off x="3148399" y="2045004"/>
            <a:ext cx="433500" cy="3645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6"/>
          <p:cNvSpPr/>
          <p:nvPr/>
        </p:nvSpPr>
        <p:spPr>
          <a:xfrm>
            <a:off x="3148399" y="2499050"/>
            <a:ext cx="433500" cy="3645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46"/>
          <p:cNvSpPr/>
          <p:nvPr/>
        </p:nvSpPr>
        <p:spPr>
          <a:xfrm>
            <a:off x="984325" y="4296400"/>
            <a:ext cx="2892900" cy="36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Supervised Learning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50" name="Google Shape;450;p46"/>
          <p:cNvCxnSpPr/>
          <p:nvPr/>
        </p:nvCxnSpPr>
        <p:spPr>
          <a:xfrm>
            <a:off x="1459075" y="1839450"/>
            <a:ext cx="1943400" cy="1943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7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Unsupervised</a:t>
            </a:r>
            <a:r>
              <a:rPr lang="en"/>
              <a:t> learning</a:t>
            </a:r>
            <a:endParaRPr/>
          </a:p>
        </p:txBody>
      </p:sp>
      <p:cxnSp>
        <p:nvCxnSpPr>
          <p:cNvPr id="456" name="Google Shape;456;p47"/>
          <p:cNvCxnSpPr/>
          <p:nvPr/>
        </p:nvCxnSpPr>
        <p:spPr>
          <a:xfrm>
            <a:off x="1125550" y="1456050"/>
            <a:ext cx="0" cy="2710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57" name="Google Shape;457;p47"/>
          <p:cNvCxnSpPr/>
          <p:nvPr/>
        </p:nvCxnSpPr>
        <p:spPr>
          <a:xfrm flipH="1" rot="10800000">
            <a:off x="950721" y="3969405"/>
            <a:ext cx="2960100" cy="33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8" name="Google Shape;458;p47"/>
          <p:cNvSpPr/>
          <p:nvPr/>
        </p:nvSpPr>
        <p:spPr>
          <a:xfrm>
            <a:off x="1467277" y="3225589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47"/>
          <p:cNvSpPr/>
          <p:nvPr/>
        </p:nvSpPr>
        <p:spPr>
          <a:xfrm>
            <a:off x="1590564" y="2841583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47"/>
          <p:cNvSpPr/>
          <p:nvPr/>
        </p:nvSpPr>
        <p:spPr>
          <a:xfrm>
            <a:off x="1849372" y="3100392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47"/>
          <p:cNvSpPr/>
          <p:nvPr/>
        </p:nvSpPr>
        <p:spPr>
          <a:xfrm>
            <a:off x="1590564" y="3528098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47"/>
          <p:cNvSpPr/>
          <p:nvPr/>
        </p:nvSpPr>
        <p:spPr>
          <a:xfrm>
            <a:off x="2352670" y="1858074"/>
            <a:ext cx="433500" cy="3645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47"/>
          <p:cNvSpPr/>
          <p:nvPr/>
        </p:nvSpPr>
        <p:spPr>
          <a:xfrm>
            <a:off x="2669675" y="2254897"/>
            <a:ext cx="433500" cy="3645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47"/>
          <p:cNvSpPr/>
          <p:nvPr/>
        </p:nvSpPr>
        <p:spPr>
          <a:xfrm>
            <a:off x="3148399" y="2045004"/>
            <a:ext cx="433500" cy="3645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47"/>
          <p:cNvSpPr/>
          <p:nvPr/>
        </p:nvSpPr>
        <p:spPr>
          <a:xfrm>
            <a:off x="3148399" y="2499050"/>
            <a:ext cx="433500" cy="3645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47"/>
          <p:cNvSpPr/>
          <p:nvPr/>
        </p:nvSpPr>
        <p:spPr>
          <a:xfrm>
            <a:off x="984325" y="4296400"/>
            <a:ext cx="2892900" cy="36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Supervised Learning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67" name="Google Shape;467;p47"/>
          <p:cNvCxnSpPr/>
          <p:nvPr/>
        </p:nvCxnSpPr>
        <p:spPr>
          <a:xfrm>
            <a:off x="5132925" y="1456050"/>
            <a:ext cx="0" cy="2710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68" name="Google Shape;468;p47"/>
          <p:cNvCxnSpPr/>
          <p:nvPr/>
        </p:nvCxnSpPr>
        <p:spPr>
          <a:xfrm flipH="1" rot="10800000">
            <a:off x="4958096" y="3969405"/>
            <a:ext cx="2960100" cy="33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69" name="Google Shape;469;p47"/>
          <p:cNvSpPr/>
          <p:nvPr/>
        </p:nvSpPr>
        <p:spPr>
          <a:xfrm>
            <a:off x="5474652" y="3225589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47"/>
          <p:cNvSpPr/>
          <p:nvPr/>
        </p:nvSpPr>
        <p:spPr>
          <a:xfrm>
            <a:off x="5597939" y="2841583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47"/>
          <p:cNvSpPr/>
          <p:nvPr/>
        </p:nvSpPr>
        <p:spPr>
          <a:xfrm>
            <a:off x="5856747" y="3100392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47"/>
          <p:cNvSpPr/>
          <p:nvPr/>
        </p:nvSpPr>
        <p:spPr>
          <a:xfrm>
            <a:off x="5597939" y="3528098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47"/>
          <p:cNvSpPr/>
          <p:nvPr/>
        </p:nvSpPr>
        <p:spPr>
          <a:xfrm>
            <a:off x="4991700" y="4296388"/>
            <a:ext cx="2892900" cy="364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Unsupervised Learning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74" name="Google Shape;474;p47"/>
          <p:cNvSpPr/>
          <p:nvPr/>
        </p:nvSpPr>
        <p:spPr>
          <a:xfrm>
            <a:off x="7331450" y="2045013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47"/>
          <p:cNvSpPr/>
          <p:nvPr/>
        </p:nvSpPr>
        <p:spPr>
          <a:xfrm>
            <a:off x="7331450" y="2499060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47"/>
          <p:cNvSpPr/>
          <p:nvPr/>
        </p:nvSpPr>
        <p:spPr>
          <a:xfrm>
            <a:off x="6535721" y="1858084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7"/>
          <p:cNvSpPr/>
          <p:nvPr/>
        </p:nvSpPr>
        <p:spPr>
          <a:xfrm>
            <a:off x="6852725" y="2254907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8" name="Google Shape;478;p47"/>
          <p:cNvCxnSpPr/>
          <p:nvPr/>
        </p:nvCxnSpPr>
        <p:spPr>
          <a:xfrm>
            <a:off x="1459075" y="1839450"/>
            <a:ext cx="1943400" cy="1943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8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Unsupervised</a:t>
            </a:r>
            <a:r>
              <a:rPr lang="en"/>
              <a:t> learning</a:t>
            </a:r>
            <a:endParaRPr/>
          </a:p>
        </p:txBody>
      </p:sp>
      <p:cxnSp>
        <p:nvCxnSpPr>
          <p:cNvPr id="484" name="Google Shape;484;p48"/>
          <p:cNvCxnSpPr/>
          <p:nvPr/>
        </p:nvCxnSpPr>
        <p:spPr>
          <a:xfrm>
            <a:off x="1125550" y="1456050"/>
            <a:ext cx="0" cy="2710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85" name="Google Shape;485;p48"/>
          <p:cNvCxnSpPr/>
          <p:nvPr/>
        </p:nvCxnSpPr>
        <p:spPr>
          <a:xfrm flipH="1" rot="10800000">
            <a:off x="950721" y="3969405"/>
            <a:ext cx="2960100" cy="33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6" name="Google Shape;486;p48"/>
          <p:cNvSpPr/>
          <p:nvPr/>
        </p:nvSpPr>
        <p:spPr>
          <a:xfrm>
            <a:off x="1467277" y="3225589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8"/>
          <p:cNvSpPr/>
          <p:nvPr/>
        </p:nvSpPr>
        <p:spPr>
          <a:xfrm>
            <a:off x="1590564" y="2841583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48"/>
          <p:cNvSpPr/>
          <p:nvPr/>
        </p:nvSpPr>
        <p:spPr>
          <a:xfrm>
            <a:off x="1849372" y="3100392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48"/>
          <p:cNvSpPr/>
          <p:nvPr/>
        </p:nvSpPr>
        <p:spPr>
          <a:xfrm>
            <a:off x="1590564" y="3528098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48"/>
          <p:cNvSpPr/>
          <p:nvPr/>
        </p:nvSpPr>
        <p:spPr>
          <a:xfrm>
            <a:off x="2352670" y="1858074"/>
            <a:ext cx="433500" cy="3645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48"/>
          <p:cNvSpPr/>
          <p:nvPr/>
        </p:nvSpPr>
        <p:spPr>
          <a:xfrm>
            <a:off x="2669675" y="2254897"/>
            <a:ext cx="433500" cy="3645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48"/>
          <p:cNvSpPr/>
          <p:nvPr/>
        </p:nvSpPr>
        <p:spPr>
          <a:xfrm>
            <a:off x="3148399" y="2045004"/>
            <a:ext cx="433500" cy="3645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48"/>
          <p:cNvSpPr/>
          <p:nvPr/>
        </p:nvSpPr>
        <p:spPr>
          <a:xfrm>
            <a:off x="3148399" y="2499050"/>
            <a:ext cx="433500" cy="3645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48"/>
          <p:cNvSpPr/>
          <p:nvPr/>
        </p:nvSpPr>
        <p:spPr>
          <a:xfrm>
            <a:off x="984325" y="4296400"/>
            <a:ext cx="2892900" cy="36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Supervised Learning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95" name="Google Shape;495;p48"/>
          <p:cNvCxnSpPr/>
          <p:nvPr/>
        </p:nvCxnSpPr>
        <p:spPr>
          <a:xfrm>
            <a:off x="5132925" y="1456050"/>
            <a:ext cx="0" cy="2710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96" name="Google Shape;496;p48"/>
          <p:cNvCxnSpPr/>
          <p:nvPr/>
        </p:nvCxnSpPr>
        <p:spPr>
          <a:xfrm flipH="1" rot="10800000">
            <a:off x="4958096" y="3969405"/>
            <a:ext cx="2960100" cy="33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7" name="Google Shape;497;p48"/>
          <p:cNvSpPr/>
          <p:nvPr/>
        </p:nvSpPr>
        <p:spPr>
          <a:xfrm>
            <a:off x="5474652" y="3225589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48"/>
          <p:cNvSpPr/>
          <p:nvPr/>
        </p:nvSpPr>
        <p:spPr>
          <a:xfrm>
            <a:off x="5597939" y="2841583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48"/>
          <p:cNvSpPr/>
          <p:nvPr/>
        </p:nvSpPr>
        <p:spPr>
          <a:xfrm>
            <a:off x="5856747" y="3100392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8"/>
          <p:cNvSpPr/>
          <p:nvPr/>
        </p:nvSpPr>
        <p:spPr>
          <a:xfrm>
            <a:off x="5597939" y="3528098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48"/>
          <p:cNvSpPr/>
          <p:nvPr/>
        </p:nvSpPr>
        <p:spPr>
          <a:xfrm>
            <a:off x="4991700" y="4296388"/>
            <a:ext cx="2892900" cy="364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Unsupervised Learning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02" name="Google Shape;502;p48"/>
          <p:cNvSpPr/>
          <p:nvPr/>
        </p:nvSpPr>
        <p:spPr>
          <a:xfrm>
            <a:off x="5364720" y="2640311"/>
            <a:ext cx="939200" cy="1268725"/>
          </a:xfrm>
          <a:custGeom>
            <a:rect b="b" l="l" r="r" t="t"/>
            <a:pathLst>
              <a:path extrusionOk="0" h="50749" w="37568">
                <a:moveTo>
                  <a:pt x="3078" y="5990"/>
                </a:moveTo>
                <a:cubicBezTo>
                  <a:pt x="664" y="9043"/>
                  <a:pt x="1729" y="12593"/>
                  <a:pt x="1374" y="18343"/>
                </a:cubicBezTo>
                <a:cubicBezTo>
                  <a:pt x="1019" y="24094"/>
                  <a:pt x="-1253" y="35098"/>
                  <a:pt x="948" y="40493"/>
                </a:cubicBezTo>
                <a:cubicBezTo>
                  <a:pt x="3149" y="45889"/>
                  <a:pt x="9893" y="50219"/>
                  <a:pt x="14579" y="50716"/>
                </a:cubicBezTo>
                <a:cubicBezTo>
                  <a:pt x="19265" y="51213"/>
                  <a:pt x="26506" y="46031"/>
                  <a:pt x="29062" y="43475"/>
                </a:cubicBezTo>
                <a:cubicBezTo>
                  <a:pt x="31618" y="40919"/>
                  <a:pt x="28849" y="38009"/>
                  <a:pt x="29914" y="35382"/>
                </a:cubicBezTo>
                <a:cubicBezTo>
                  <a:pt x="30979" y="32755"/>
                  <a:pt x="34244" y="31406"/>
                  <a:pt x="35451" y="27714"/>
                </a:cubicBezTo>
                <a:cubicBezTo>
                  <a:pt x="36658" y="24022"/>
                  <a:pt x="38362" y="16498"/>
                  <a:pt x="37155" y="13232"/>
                </a:cubicBezTo>
                <a:cubicBezTo>
                  <a:pt x="35948" y="9966"/>
                  <a:pt x="31760" y="10321"/>
                  <a:pt x="28210" y="8120"/>
                </a:cubicBezTo>
                <a:cubicBezTo>
                  <a:pt x="24660" y="5919"/>
                  <a:pt x="20046" y="382"/>
                  <a:pt x="15857" y="27"/>
                </a:cubicBezTo>
                <a:cubicBezTo>
                  <a:pt x="11668" y="-328"/>
                  <a:pt x="5492" y="2937"/>
                  <a:pt x="3078" y="5990"/>
                </a:cubicBezTo>
                <a:close/>
              </a:path>
            </a:pathLst>
          </a:cu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03" name="Google Shape;503;p48"/>
          <p:cNvSpPr/>
          <p:nvPr/>
        </p:nvSpPr>
        <p:spPr>
          <a:xfrm>
            <a:off x="7331450" y="2045013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48"/>
          <p:cNvSpPr/>
          <p:nvPr/>
        </p:nvSpPr>
        <p:spPr>
          <a:xfrm>
            <a:off x="7331450" y="2499060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48"/>
          <p:cNvSpPr/>
          <p:nvPr/>
        </p:nvSpPr>
        <p:spPr>
          <a:xfrm>
            <a:off x="6535721" y="1858084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8"/>
          <p:cNvSpPr/>
          <p:nvPr/>
        </p:nvSpPr>
        <p:spPr>
          <a:xfrm>
            <a:off x="6852725" y="2254907"/>
            <a:ext cx="258600" cy="2586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48"/>
          <p:cNvSpPr/>
          <p:nvPr/>
        </p:nvSpPr>
        <p:spPr>
          <a:xfrm>
            <a:off x="6254774" y="1628636"/>
            <a:ext cx="1661250" cy="1391825"/>
          </a:xfrm>
          <a:custGeom>
            <a:rect b="b" l="l" r="r" t="t"/>
            <a:pathLst>
              <a:path extrusionOk="0" h="55673" w="66450">
                <a:moveTo>
                  <a:pt x="275" y="18344"/>
                </a:moveTo>
                <a:cubicBezTo>
                  <a:pt x="1056" y="22604"/>
                  <a:pt x="2334" y="25160"/>
                  <a:pt x="7942" y="29419"/>
                </a:cubicBezTo>
                <a:cubicBezTo>
                  <a:pt x="13551" y="33679"/>
                  <a:pt x="27750" y="39712"/>
                  <a:pt x="33926" y="43901"/>
                </a:cubicBezTo>
                <a:cubicBezTo>
                  <a:pt x="40103" y="48090"/>
                  <a:pt x="40102" y="53060"/>
                  <a:pt x="45001" y="54551"/>
                </a:cubicBezTo>
                <a:cubicBezTo>
                  <a:pt x="49900" y="56042"/>
                  <a:pt x="60691" y="56397"/>
                  <a:pt x="63318" y="52847"/>
                </a:cubicBezTo>
                <a:cubicBezTo>
                  <a:pt x="65945" y="49297"/>
                  <a:pt x="60336" y="39713"/>
                  <a:pt x="60762" y="33252"/>
                </a:cubicBezTo>
                <a:cubicBezTo>
                  <a:pt x="61188" y="26792"/>
                  <a:pt x="68429" y="18770"/>
                  <a:pt x="65873" y="14084"/>
                </a:cubicBezTo>
                <a:cubicBezTo>
                  <a:pt x="63317" y="9399"/>
                  <a:pt x="51107" y="5565"/>
                  <a:pt x="45427" y="5139"/>
                </a:cubicBezTo>
                <a:cubicBezTo>
                  <a:pt x="39748" y="4713"/>
                  <a:pt x="36624" y="12309"/>
                  <a:pt x="31796" y="11528"/>
                </a:cubicBezTo>
                <a:cubicBezTo>
                  <a:pt x="26969" y="10747"/>
                  <a:pt x="21219" y="1731"/>
                  <a:pt x="16462" y="453"/>
                </a:cubicBezTo>
                <a:cubicBezTo>
                  <a:pt x="11706" y="-825"/>
                  <a:pt x="5955" y="879"/>
                  <a:pt x="3257" y="3861"/>
                </a:cubicBezTo>
                <a:cubicBezTo>
                  <a:pt x="559" y="6843"/>
                  <a:pt x="-506" y="14084"/>
                  <a:pt x="275" y="18344"/>
                </a:cubicBezTo>
                <a:close/>
              </a:path>
            </a:pathLst>
          </a:cu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sp>
      <p:cxnSp>
        <p:nvCxnSpPr>
          <p:cNvPr id="508" name="Google Shape;508;p48"/>
          <p:cNvCxnSpPr/>
          <p:nvPr/>
        </p:nvCxnSpPr>
        <p:spPr>
          <a:xfrm>
            <a:off x="1459075" y="1839450"/>
            <a:ext cx="1943400" cy="1943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inyMLx">
  <a:themeElements>
    <a:clrScheme name="Google Colours">
      <a:dk1>
        <a:srgbClr val="3C4043"/>
      </a:dk1>
      <a:lt1>
        <a:srgbClr val="5F6368"/>
      </a:lt1>
      <a:dk2>
        <a:srgbClr val="BDC1C6"/>
      </a:dk2>
      <a:lt2>
        <a:srgbClr val="F8F9FA"/>
      </a:lt2>
      <a:accent1>
        <a:srgbClr val="4285F4"/>
      </a:accent1>
      <a:accent2>
        <a:srgbClr val="EA4335"/>
      </a:accent2>
      <a:accent3>
        <a:srgbClr val="FBBC05"/>
      </a:accent3>
      <a:accent4>
        <a:srgbClr val="34A853"/>
      </a:accent4>
      <a:accent5>
        <a:srgbClr val="185ABC"/>
      </a:accent5>
      <a:accent6>
        <a:srgbClr val="B31412"/>
      </a:accent6>
      <a:hlink>
        <a:srgbClr val="1A73E8"/>
      </a:hlink>
      <a:folHlink>
        <a:srgbClr val="7B1F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