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Google Sans"/>
      <p:regular r:id="rId25"/>
      <p:bold r:id="rId26"/>
      <p:italic r:id="rId27"/>
      <p:boldItalic r:id="rId28"/>
    </p:embeddedFont>
    <p:embeddedFont>
      <p:font typeface="Google Sans Medium"/>
      <p:regular r:id="rId29"/>
      <p:bold r:id="rId30"/>
      <p:italic r:id="rId31"/>
      <p:boldItalic r:id="rId32"/>
    </p:embeddedFont>
    <p:embeddedFont>
      <p:font typeface="Helvetica Neue Light"/>
      <p:regular r:id="rId33"/>
      <p:bold r:id="rId34"/>
      <p:italic r:id="rId35"/>
      <p:boldItalic r:id="rId36"/>
    </p:embeddedFont>
    <p:embeddedFont>
      <p:font typeface="Roboto Mon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ono-boldItalic.fntdata"/><Relationship Id="rId20" Type="http://schemas.openxmlformats.org/officeDocument/2006/relationships/slide" Target="slides/slide16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GoogleSans-bold.fntdata"/><Relationship Id="rId25" Type="http://schemas.openxmlformats.org/officeDocument/2006/relationships/font" Target="fonts/GoogleSans-regular.fntdata"/><Relationship Id="rId28" Type="http://schemas.openxmlformats.org/officeDocument/2006/relationships/font" Target="fonts/GoogleSans-boldItalic.fntdata"/><Relationship Id="rId27" Type="http://schemas.openxmlformats.org/officeDocument/2006/relationships/font" Target="fonts/Google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GoogleSansMedium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GoogleSansMedium-italic.fntdata"/><Relationship Id="rId30" Type="http://schemas.openxmlformats.org/officeDocument/2006/relationships/font" Target="fonts/GoogleSansMedium-bold.fntdata"/><Relationship Id="rId11" Type="http://schemas.openxmlformats.org/officeDocument/2006/relationships/slide" Target="slides/slide7.xml"/><Relationship Id="rId33" Type="http://schemas.openxmlformats.org/officeDocument/2006/relationships/font" Target="fonts/HelveticaNeueLight-regular.fntdata"/><Relationship Id="rId10" Type="http://schemas.openxmlformats.org/officeDocument/2006/relationships/slide" Target="slides/slide6.xml"/><Relationship Id="rId32" Type="http://schemas.openxmlformats.org/officeDocument/2006/relationships/font" Target="fonts/GoogleSansMedium-boldItalic.fntdata"/><Relationship Id="rId13" Type="http://schemas.openxmlformats.org/officeDocument/2006/relationships/slide" Target="slides/slide9.xml"/><Relationship Id="rId35" Type="http://schemas.openxmlformats.org/officeDocument/2006/relationships/font" Target="fonts/HelveticaNeueLight-italic.fntdata"/><Relationship Id="rId12" Type="http://schemas.openxmlformats.org/officeDocument/2006/relationships/slide" Target="slides/slide8.xml"/><Relationship Id="rId34" Type="http://schemas.openxmlformats.org/officeDocument/2006/relationships/font" Target="fonts/HelveticaNeueLight-bold.fntdata"/><Relationship Id="rId15" Type="http://schemas.openxmlformats.org/officeDocument/2006/relationships/slide" Target="slides/slide11.xml"/><Relationship Id="rId37" Type="http://schemas.openxmlformats.org/officeDocument/2006/relationships/font" Target="fonts/RobotoMono-regular.fntdata"/><Relationship Id="rId14" Type="http://schemas.openxmlformats.org/officeDocument/2006/relationships/slide" Target="slides/slide10.xml"/><Relationship Id="rId36" Type="http://schemas.openxmlformats.org/officeDocument/2006/relationships/font" Target="fonts/HelveticaNeueLight-boldItalic.fntdata"/><Relationship Id="rId17" Type="http://schemas.openxmlformats.org/officeDocument/2006/relationships/slide" Target="slides/slide13.xml"/><Relationship Id="rId39" Type="http://schemas.openxmlformats.org/officeDocument/2006/relationships/font" Target="fonts/RobotoMono-italic.fntdata"/><Relationship Id="rId16" Type="http://schemas.openxmlformats.org/officeDocument/2006/relationships/slide" Target="slides/slide12.xml"/><Relationship Id="rId38" Type="http://schemas.openxmlformats.org/officeDocument/2006/relationships/font" Target="fonts/RobotoMono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4db9f9f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4db9f9f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a0c7e93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a0c7e93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9a0c7e93e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9a0c7e93e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a0c7e93e0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9a0c7e93e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a0c7e93e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a0c7e93e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9a0c7e93e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9a0c7e93e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a0c7e93e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a0c7e93e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a0c7e93e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a0c7e93e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9a0c7e93e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9a0c7e93e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9a0c7e93e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9a0c7e93e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a0c7e93e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a0c7e93e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a0c7e93e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9a0c7e93e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9a0c7e93e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9a0c7e93e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a0c7e93e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a0c7e93e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9a0c7e93e0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9a0c7e93e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94f240be43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94f240be43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4" name="Google Shape;24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" name="Google Shape;25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" name="Google Shape;26;p6"/>
          <p:cNvSpPr txBox="1"/>
          <p:nvPr>
            <p:ph type="title"/>
          </p:nvPr>
        </p:nvSpPr>
        <p:spPr>
          <a:xfrm>
            <a:off x="344500" y="264375"/>
            <a:ext cx="77970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264375"/>
            <a:ext cx="77970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8" name="Google Shape;58;p13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" name="Google Shape;60;p13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4" name="Google Shape;64;p14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1" name="Google Shape;71;p16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73" name="Google Shape;73;p16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7" name="Google Shape;77;p17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1pPr>
            <a:lvl2pPr indent="-228600" lvl="1" marL="9144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3pPr>
            <a:lvl4pPr indent="-228600" lvl="3" marL="18288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6pPr>
            <a:lvl7pPr indent="-228600" lvl="6" marL="32004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7pPr>
            <a:lvl8pPr indent="-228600" lvl="7" marL="36576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8pPr>
            <a:lvl9pPr indent="-228600" lvl="8" marL="41148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Enhancing Computer Vision with Convolutions</a:t>
            </a:r>
            <a:endParaRPr/>
          </a:p>
        </p:txBody>
      </p:sp>
      <p:sp>
        <p:nvSpPr>
          <p:cNvPr id="92" name="Google Shape;92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DNN to CNN</a:t>
            </a:r>
            <a:endParaRPr/>
          </a:p>
        </p:txBody>
      </p:sp>
      <p:sp>
        <p:nvSpPr>
          <p:cNvPr id="93" name="Google Shape;93;p21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Laurence Moroney, Google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/>
        </p:nvSpPr>
        <p:spPr>
          <a:xfrm>
            <a:off x="0" y="0"/>
            <a:ext cx="8879400" cy="38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mnist = tf.keras.datasets.fashion_mnist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(training_images, training_labels), 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(val_images, val_labels) = mnist.load_data()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training_images=training_images /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255.0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val_images=val_images /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255.0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activation=tf.nn.relu),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activation=tf.nn.softmax)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/>
        </p:nvSpPr>
        <p:spPr>
          <a:xfrm>
            <a:off x="0" y="0"/>
            <a:ext cx="8879400" cy="38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mnist = tf.keras.datasets.fashion_mnist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(training_images, training_labels), 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(val_images, val_labels) = mnist.load_data()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training_images=training_images /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255.0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val_images=val_images /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255.0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activation=tf.nn.relu),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activation=tf.nn.softmax)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4" name="Google Shape;104;p23"/>
          <p:cNvSpPr/>
          <p:nvPr/>
        </p:nvSpPr>
        <p:spPr>
          <a:xfrm>
            <a:off x="972875" y="39475"/>
            <a:ext cx="3486300" cy="3036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/>
        </p:nvSpPr>
        <p:spPr>
          <a:xfrm>
            <a:off x="0" y="0"/>
            <a:ext cx="8879400" cy="38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mnist = tf.keras.datasets.fashion_mnist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(training_images, training_labels), 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(val_images, val_labels) = mnist.load_data()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training_images=training_images /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255.0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val_images=val_images /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255.0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activation=tf.nn.relu),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activation=tf.nn.softmax)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0" name="Google Shape;110;p24"/>
          <p:cNvSpPr/>
          <p:nvPr/>
        </p:nvSpPr>
        <p:spPr>
          <a:xfrm>
            <a:off x="69700" y="1768125"/>
            <a:ext cx="5917800" cy="12528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1872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187226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/>
          <p:nvPr/>
        </p:nvSpPr>
        <p:spPr>
          <a:xfrm>
            <a:off x="4809475" y="78375"/>
            <a:ext cx="1066200" cy="18723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6"/>
          <p:cNvSpPr/>
          <p:nvPr/>
        </p:nvSpPr>
        <p:spPr>
          <a:xfrm>
            <a:off x="7167450" y="78375"/>
            <a:ext cx="1350900" cy="18723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3" name="Google Shape;133;p28"/>
          <p:cNvSpPr/>
          <p:nvPr/>
        </p:nvSpPr>
        <p:spPr>
          <a:xfrm>
            <a:off x="6109075" y="280700"/>
            <a:ext cx="2599200" cy="3036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9" name="Google Shape;139;p29"/>
          <p:cNvSpPr/>
          <p:nvPr/>
        </p:nvSpPr>
        <p:spPr>
          <a:xfrm>
            <a:off x="2747012" y="1611613"/>
            <a:ext cx="249000" cy="2568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5" name="Google Shape;145;p30"/>
          <p:cNvSpPr/>
          <p:nvPr/>
        </p:nvSpPr>
        <p:spPr>
          <a:xfrm>
            <a:off x="288422" y="1167962"/>
            <a:ext cx="2910600" cy="2802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1" name="Google Shape;151;p31"/>
          <p:cNvSpPr/>
          <p:nvPr/>
        </p:nvSpPr>
        <p:spPr>
          <a:xfrm>
            <a:off x="2054600" y="296275"/>
            <a:ext cx="700500" cy="2802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1"/>
          <p:cNvSpPr/>
          <p:nvPr/>
        </p:nvSpPr>
        <p:spPr>
          <a:xfrm>
            <a:off x="2054600" y="721050"/>
            <a:ext cx="700500" cy="2802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8" name="Google Shape;158;p32"/>
          <p:cNvSpPr/>
          <p:nvPr/>
        </p:nvSpPr>
        <p:spPr>
          <a:xfrm>
            <a:off x="2054600" y="506400"/>
            <a:ext cx="1369800" cy="2802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2"/>
          <p:cNvSpPr/>
          <p:nvPr/>
        </p:nvSpPr>
        <p:spPr>
          <a:xfrm>
            <a:off x="2054600" y="941173"/>
            <a:ext cx="1369800" cy="2802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5" name="Google Shape;165;p33"/>
          <p:cNvSpPr/>
          <p:nvPr/>
        </p:nvSpPr>
        <p:spPr>
          <a:xfrm>
            <a:off x="2817250" y="304068"/>
            <a:ext cx="295800" cy="2490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1" name="Google Shape;171;p34"/>
          <p:cNvSpPr/>
          <p:nvPr/>
        </p:nvSpPr>
        <p:spPr>
          <a:xfrm>
            <a:off x="3274450" y="304075"/>
            <a:ext cx="577800" cy="2490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/>
        </p:nvSpPr>
        <p:spPr>
          <a:xfrm>
            <a:off x="0" y="0"/>
            <a:ext cx="9058500" cy="21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= tf.keras.models.Sequential([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input_shape=(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tf.keras.layers.Conv2D(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64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tf.keras.layers.MaxPooling2D(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tf.keras.layers.Flatten(),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128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'relu'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 tf.keras.layers.Dense(</a:t>
            </a:r>
            <a:r>
              <a:rPr lang="en" sz="1450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, activation=</a:t>
            </a:r>
            <a:r>
              <a:rPr lang="en" sz="1450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'softmax'</a:t>
            </a: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])</a:t>
            </a:r>
            <a:endParaRPr sz="1450">
              <a:solidFill>
                <a:srgbClr val="ECEFF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7" name="Google Shape;177;p35"/>
          <p:cNvSpPr/>
          <p:nvPr/>
        </p:nvSpPr>
        <p:spPr>
          <a:xfrm>
            <a:off x="3473549" y="517298"/>
            <a:ext cx="503100" cy="2490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6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turn!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