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1" y="-12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93731F-789F-45CC-BEDF-7026F0EF2632}" type="datetimeFigureOut">
              <a:rPr lang="en-US" smtClean="0"/>
              <a:pPr/>
              <a:t>8/14/2021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2FA96DB-654D-4A5B-ABF6-26CBEBA8A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89E8-BB33-4A5C-B48A-8B38D95915A5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D3D9B-8B6A-4547-974B-F0F123890EA7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C586-BD4E-4D24-9FED-9ABA276CA6D0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D1156-11C0-4273-B178-40DA4DB408DF}" type="datetime1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1BFC-7F28-4744-B900-78E46448462D}" type="datetime1">
              <a:rPr lang="en-US" smtClean="0"/>
              <a:t>8/14/2021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8B95-6E14-4809-B26F-C0BE584C5987}" type="datetime1">
              <a:rPr lang="en-US" smtClean="0"/>
              <a:t>8/14/2021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FAABD-0FEB-471F-B881-7FD3786C0244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44708" y="1469231"/>
            <a:ext cx="7054585" cy="1102519"/>
          </a:xfrm>
        </p:spPr>
        <p:txBody>
          <a:bodyPr>
            <a:noAutofit/>
          </a:bodyPr>
          <a:lstStyle/>
          <a:p>
            <a:r>
              <a:rPr lang="en-US" dirty="0" smtClean="0"/>
              <a:t>Computer Vision with Embedded Machine Learning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Transfer Learning and </a:t>
            </a:r>
            <a:r>
              <a:rPr lang="en-US" dirty="0" err="1" smtClean="0"/>
              <a:t>MobileNet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861433" y="3995323"/>
            <a:ext cx="168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Classifier (DNN)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288401" y="3246432"/>
            <a:ext cx="1958638" cy="3456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Flatten to Vector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288401" y="2727969"/>
            <a:ext cx="1958638" cy="34564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Max Pooling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288401" y="2209506"/>
            <a:ext cx="1958638" cy="3456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Convolution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288401" y="1691043"/>
            <a:ext cx="1958638" cy="34564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Max Pooling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288401" y="1172580"/>
            <a:ext cx="1958638" cy="3456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Convolution</a:t>
            </a:r>
            <a:endParaRPr lang="en-US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4471" y="152256"/>
            <a:ext cx="806498" cy="81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Straight Arrow Connector 26"/>
          <p:cNvCxnSpPr>
            <a:stCxn id="19" idx="2"/>
            <a:endCxn id="18" idx="0"/>
          </p:cNvCxnSpPr>
          <p:nvPr/>
        </p:nvCxnSpPr>
        <p:spPr>
          <a:xfrm>
            <a:off x="2267720" y="3073611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0" idx="2"/>
            <a:endCxn id="19" idx="0"/>
          </p:cNvCxnSpPr>
          <p:nvPr/>
        </p:nvCxnSpPr>
        <p:spPr>
          <a:xfrm>
            <a:off x="2267720" y="2555148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1" idx="2"/>
            <a:endCxn id="20" idx="0"/>
          </p:cNvCxnSpPr>
          <p:nvPr/>
        </p:nvCxnSpPr>
        <p:spPr>
          <a:xfrm>
            <a:off x="2267720" y="203668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2" idx="2"/>
            <a:endCxn id="21" idx="0"/>
          </p:cNvCxnSpPr>
          <p:nvPr/>
        </p:nvCxnSpPr>
        <p:spPr>
          <a:xfrm>
            <a:off x="2267720" y="1518222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3" idx="2"/>
            <a:endCxn id="22" idx="0"/>
          </p:cNvCxnSpPr>
          <p:nvPr/>
        </p:nvCxnSpPr>
        <p:spPr>
          <a:xfrm>
            <a:off x="2267720" y="962488"/>
            <a:ext cx="0" cy="2100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880264" y="1938073"/>
            <a:ext cx="190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 extraction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3419860" y="1189182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419860" y="3090213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650288" y="1189182"/>
            <a:ext cx="0" cy="190103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650288" y="2110894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419860" y="3781497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19860" y="4587995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3650288" y="3781497"/>
            <a:ext cx="0" cy="80649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650288" y="4184746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80716" y="382684"/>
            <a:ext cx="190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 (2D array)</a:t>
            </a:r>
            <a:endParaRPr lang="en-US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2959004" y="555505"/>
            <a:ext cx="92171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1" name="Picture 3" descr="E:\Google Drive\Editing - Video\Course - Embedded Machine Learning Vision\2.4.1 - Transfer Learning and MobileNet\ice-34075_1280_75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3187" y="1117991"/>
            <a:ext cx="2361887" cy="2029830"/>
          </a:xfrm>
          <a:prstGeom prst="rect">
            <a:avLst/>
          </a:prstGeom>
          <a:noFill/>
        </p:spPr>
      </p:pic>
      <p:sp>
        <p:nvSpPr>
          <p:cNvPr id="45" name="Oval 44"/>
          <p:cNvSpPr/>
          <p:nvPr/>
        </p:nvSpPr>
        <p:spPr>
          <a:xfrm>
            <a:off x="2670969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518829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>
            <a:endCxn id="46" idx="0"/>
          </p:cNvCxnSpPr>
          <p:nvPr/>
        </p:nvCxnSpPr>
        <p:spPr>
          <a:xfrm flipH="1">
            <a:off x="1691650" y="3592074"/>
            <a:ext cx="576070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2267720" y="3592074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45" idx="0"/>
          </p:cNvCxnSpPr>
          <p:nvPr/>
        </p:nvCxnSpPr>
        <p:spPr>
          <a:xfrm>
            <a:off x="2267720" y="3592074"/>
            <a:ext cx="576070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2094899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403615" y="4760816"/>
            <a:ext cx="57607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1</a:t>
            </a:r>
            <a:endParaRPr lang="en-US" sz="1000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1922078" y="4760816"/>
            <a:ext cx="6912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2</a:t>
            </a:r>
            <a:endParaRPr lang="en-US" sz="1000" baseline="-25000" dirty="0"/>
          </a:p>
        </p:txBody>
      </p:sp>
      <p:sp>
        <p:nvSpPr>
          <p:cNvPr id="56" name="TextBox 55"/>
          <p:cNvSpPr txBox="1"/>
          <p:nvPr/>
        </p:nvSpPr>
        <p:spPr>
          <a:xfrm>
            <a:off x="2498148" y="4760816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3</a:t>
            </a:r>
            <a:endParaRPr lang="en-US" sz="1000" baseline="-25000" dirty="0"/>
          </a:p>
        </p:txBody>
      </p:sp>
      <p:sp>
        <p:nvSpPr>
          <p:cNvPr id="57" name="Rounded Rectangle 56"/>
          <p:cNvSpPr/>
          <p:nvPr/>
        </p:nvSpPr>
        <p:spPr>
          <a:xfrm>
            <a:off x="1288401" y="4299959"/>
            <a:ext cx="1958638" cy="2880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Softmax</a:t>
            </a:r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267720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843790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1691650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57" idx="2"/>
          </p:cNvCxnSpPr>
          <p:nvPr/>
        </p:nvCxnSpPr>
        <p:spPr>
          <a:xfrm>
            <a:off x="2267720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843790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1691650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736657" y="0"/>
            <a:ext cx="3407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Transfer Learning</a:t>
            </a:r>
            <a:endParaRPr lang="en-US" sz="3600" dirty="0"/>
          </a:p>
        </p:txBody>
      </p:sp>
      <p:sp>
        <p:nvSpPr>
          <p:cNvPr id="43" name="Footer Placeholder 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4471" y="152256"/>
            <a:ext cx="806498" cy="80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2786183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4471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288401" y="4299959"/>
            <a:ext cx="1958638" cy="2880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Softmax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7" idx="4"/>
          </p:cNvCxnSpPr>
          <p:nvPr/>
        </p:nvCxnSpPr>
        <p:spPr>
          <a:xfrm>
            <a:off x="2037292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498148" y="4101119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4"/>
          </p:cNvCxnSpPr>
          <p:nvPr/>
        </p:nvCxnSpPr>
        <p:spPr>
          <a:xfrm>
            <a:off x="2959004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61433" y="3995323"/>
            <a:ext cx="2139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Classifier (DNN)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288401" y="3246432"/>
            <a:ext cx="1958638" cy="3456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Flatten to Vector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288401" y="2727969"/>
            <a:ext cx="1958638" cy="34564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Max Pooling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288401" y="2209506"/>
            <a:ext cx="1958638" cy="3456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Convolution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288401" y="1691043"/>
            <a:ext cx="1958638" cy="34564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Max Pooling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288401" y="1172580"/>
            <a:ext cx="1958638" cy="3456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Convolution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19" idx="2"/>
            <a:endCxn id="7" idx="0"/>
          </p:cNvCxnSpPr>
          <p:nvPr/>
        </p:nvCxnSpPr>
        <p:spPr>
          <a:xfrm flipH="1">
            <a:off x="2037292" y="3592074"/>
            <a:ext cx="230428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9" idx="2"/>
            <a:endCxn id="47" idx="0"/>
          </p:cNvCxnSpPr>
          <p:nvPr/>
        </p:nvCxnSpPr>
        <p:spPr>
          <a:xfrm>
            <a:off x="2267720" y="3592074"/>
            <a:ext cx="230428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9" idx="2"/>
            <a:endCxn id="6" idx="0"/>
          </p:cNvCxnSpPr>
          <p:nvPr/>
        </p:nvCxnSpPr>
        <p:spPr>
          <a:xfrm>
            <a:off x="2267720" y="3592074"/>
            <a:ext cx="691284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0" idx="2"/>
            <a:endCxn id="19" idx="0"/>
          </p:cNvCxnSpPr>
          <p:nvPr/>
        </p:nvCxnSpPr>
        <p:spPr>
          <a:xfrm>
            <a:off x="2267720" y="3073611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1" idx="2"/>
            <a:endCxn id="20" idx="0"/>
          </p:cNvCxnSpPr>
          <p:nvPr/>
        </p:nvCxnSpPr>
        <p:spPr>
          <a:xfrm>
            <a:off x="2267720" y="2555148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2" idx="2"/>
            <a:endCxn id="21" idx="0"/>
          </p:cNvCxnSpPr>
          <p:nvPr/>
        </p:nvCxnSpPr>
        <p:spPr>
          <a:xfrm>
            <a:off x="2267720" y="203668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3" idx="2"/>
            <a:endCxn id="22" idx="0"/>
          </p:cNvCxnSpPr>
          <p:nvPr/>
        </p:nvCxnSpPr>
        <p:spPr>
          <a:xfrm>
            <a:off x="2267720" y="1518222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28" idx="2"/>
            <a:endCxn id="23" idx="0"/>
          </p:cNvCxnSpPr>
          <p:nvPr/>
        </p:nvCxnSpPr>
        <p:spPr>
          <a:xfrm>
            <a:off x="2267720" y="958754"/>
            <a:ext cx="0" cy="21382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880263" y="1938073"/>
            <a:ext cx="374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 extraction (frozen)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3419860" y="1189182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419860" y="3090213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650288" y="1189182"/>
            <a:ext cx="0" cy="190103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0288" y="2110894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19860" y="3781497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419860" y="4587995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650288" y="3781497"/>
            <a:ext cx="0" cy="80649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650288" y="4184746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880716" y="382684"/>
            <a:ext cx="190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 (2D array)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2959004" y="555505"/>
            <a:ext cx="92171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2325327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403615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1576436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19" idx="2"/>
            <a:endCxn id="59" idx="0"/>
          </p:cNvCxnSpPr>
          <p:nvPr/>
        </p:nvCxnSpPr>
        <p:spPr>
          <a:xfrm flipH="1">
            <a:off x="1576436" y="3592074"/>
            <a:ext cx="691284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288401" y="4760816"/>
            <a:ext cx="57607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1</a:t>
            </a:r>
            <a:endParaRPr lang="en-US" sz="1000" baseline="-25000" dirty="0"/>
          </a:p>
        </p:txBody>
      </p:sp>
      <p:sp>
        <p:nvSpPr>
          <p:cNvPr id="78" name="TextBox 77"/>
          <p:cNvSpPr txBox="1"/>
          <p:nvPr/>
        </p:nvSpPr>
        <p:spPr>
          <a:xfrm>
            <a:off x="1691650" y="4760816"/>
            <a:ext cx="6912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2</a:t>
            </a:r>
            <a:endParaRPr lang="en-US" sz="1000" baseline="-25000" dirty="0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1576436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2037292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2498148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152506" y="4760816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3</a:t>
            </a:r>
            <a:endParaRPr lang="en-US" sz="1000" baseline="-25000" dirty="0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2959004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613362" y="4760816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4</a:t>
            </a:r>
            <a:endParaRPr lang="en-US" sz="1000" baseline="-25000" dirty="0"/>
          </a:p>
        </p:txBody>
      </p:sp>
      <p:pic>
        <p:nvPicPr>
          <p:cNvPr id="85" name="Picture 3" descr="E:\Google Drive\Editing - Video\Course - Embedded Machine Learning Vision\2.4.1 - Transfer Learning and MobileNet\ice-34075_1280_75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3187" y="1117991"/>
            <a:ext cx="2361887" cy="2029830"/>
          </a:xfrm>
          <a:prstGeom prst="rect">
            <a:avLst/>
          </a:prstGeom>
          <a:noFill/>
        </p:spPr>
      </p:pic>
      <p:sp>
        <p:nvSpPr>
          <p:cNvPr id="86" name="TextBox 85"/>
          <p:cNvSpPr txBox="1"/>
          <p:nvPr/>
        </p:nvSpPr>
        <p:spPr>
          <a:xfrm>
            <a:off x="5736657" y="0"/>
            <a:ext cx="3407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Transfer Learning</a:t>
            </a:r>
            <a:endParaRPr lang="en-US" sz="3600" dirty="0"/>
          </a:p>
        </p:txBody>
      </p:sp>
      <p:sp>
        <p:nvSpPr>
          <p:cNvPr id="48" name="Footer Placeholder 4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4471" y="152256"/>
            <a:ext cx="806498" cy="80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2786183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4471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288401" y="4299959"/>
            <a:ext cx="1958638" cy="2880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Softmax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7" idx="4"/>
          </p:cNvCxnSpPr>
          <p:nvPr/>
        </p:nvCxnSpPr>
        <p:spPr>
          <a:xfrm>
            <a:off x="2037292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498148" y="4101119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4"/>
          </p:cNvCxnSpPr>
          <p:nvPr/>
        </p:nvCxnSpPr>
        <p:spPr>
          <a:xfrm>
            <a:off x="2959004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61433" y="3995323"/>
            <a:ext cx="2139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Classifier (DNN)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288401" y="3246432"/>
            <a:ext cx="1958638" cy="3456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Flatten to Vector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288401" y="2727969"/>
            <a:ext cx="1958638" cy="34564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Max Pooling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288401" y="2209506"/>
            <a:ext cx="1958638" cy="3456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Convolution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288401" y="1691043"/>
            <a:ext cx="1958638" cy="34564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Max Pooling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288401" y="1172580"/>
            <a:ext cx="1958638" cy="3456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Convolution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19" idx="2"/>
            <a:endCxn id="7" idx="0"/>
          </p:cNvCxnSpPr>
          <p:nvPr/>
        </p:nvCxnSpPr>
        <p:spPr>
          <a:xfrm flipH="1">
            <a:off x="2037292" y="3592074"/>
            <a:ext cx="230428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9" idx="2"/>
            <a:endCxn id="47" idx="0"/>
          </p:cNvCxnSpPr>
          <p:nvPr/>
        </p:nvCxnSpPr>
        <p:spPr>
          <a:xfrm>
            <a:off x="2267720" y="3592074"/>
            <a:ext cx="230428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9" idx="2"/>
            <a:endCxn id="6" idx="0"/>
          </p:cNvCxnSpPr>
          <p:nvPr/>
        </p:nvCxnSpPr>
        <p:spPr>
          <a:xfrm>
            <a:off x="2267720" y="3592074"/>
            <a:ext cx="691284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0" idx="2"/>
            <a:endCxn id="19" idx="0"/>
          </p:cNvCxnSpPr>
          <p:nvPr/>
        </p:nvCxnSpPr>
        <p:spPr>
          <a:xfrm>
            <a:off x="2267720" y="3073611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1" idx="2"/>
            <a:endCxn id="20" idx="0"/>
          </p:cNvCxnSpPr>
          <p:nvPr/>
        </p:nvCxnSpPr>
        <p:spPr>
          <a:xfrm>
            <a:off x="2267720" y="2555148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2" idx="2"/>
            <a:endCxn id="21" idx="0"/>
          </p:cNvCxnSpPr>
          <p:nvPr/>
        </p:nvCxnSpPr>
        <p:spPr>
          <a:xfrm>
            <a:off x="2267720" y="203668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3" idx="2"/>
            <a:endCxn id="22" idx="0"/>
          </p:cNvCxnSpPr>
          <p:nvPr/>
        </p:nvCxnSpPr>
        <p:spPr>
          <a:xfrm>
            <a:off x="2267720" y="1518222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28" idx="2"/>
            <a:endCxn id="23" idx="0"/>
          </p:cNvCxnSpPr>
          <p:nvPr/>
        </p:nvCxnSpPr>
        <p:spPr>
          <a:xfrm>
            <a:off x="2267720" y="958754"/>
            <a:ext cx="0" cy="21382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880263" y="1938073"/>
            <a:ext cx="374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 extraction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3419860" y="1189182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419860" y="3090213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650288" y="1189182"/>
            <a:ext cx="0" cy="190103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0288" y="2110894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19860" y="3781497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419860" y="4587995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650288" y="3781497"/>
            <a:ext cx="0" cy="80649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650288" y="4184746"/>
            <a:ext cx="230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880716" y="382684"/>
            <a:ext cx="190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 (2D array)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2959004" y="555505"/>
            <a:ext cx="92171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2325327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403615" y="3781497"/>
            <a:ext cx="345642" cy="3456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1576436" y="4127139"/>
            <a:ext cx="0" cy="146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19" idx="2"/>
            <a:endCxn id="59" idx="0"/>
          </p:cNvCxnSpPr>
          <p:nvPr/>
        </p:nvCxnSpPr>
        <p:spPr>
          <a:xfrm flipH="1">
            <a:off x="1576436" y="3592074"/>
            <a:ext cx="691284" cy="1894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288401" y="4760816"/>
            <a:ext cx="57607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1</a:t>
            </a:r>
            <a:endParaRPr lang="en-US" sz="1000" baseline="-25000" dirty="0"/>
          </a:p>
        </p:txBody>
      </p:sp>
      <p:sp>
        <p:nvSpPr>
          <p:cNvPr id="78" name="TextBox 77"/>
          <p:cNvSpPr txBox="1"/>
          <p:nvPr/>
        </p:nvSpPr>
        <p:spPr>
          <a:xfrm>
            <a:off x="1691650" y="4760816"/>
            <a:ext cx="6912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2</a:t>
            </a:r>
            <a:endParaRPr lang="en-US" sz="1000" baseline="-25000" dirty="0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1576436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2037292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2498148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152506" y="4760816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3</a:t>
            </a:r>
            <a:endParaRPr lang="en-US" sz="1000" baseline="-25000" dirty="0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2959004" y="4587995"/>
            <a:ext cx="0" cy="1728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613362" y="4760816"/>
            <a:ext cx="6912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P</a:t>
            </a:r>
            <a:r>
              <a:rPr lang="en-US" sz="1000" baseline="-25000" dirty="0" smtClean="0"/>
              <a:t>4</a:t>
            </a:r>
            <a:endParaRPr lang="en-US" sz="1000" baseline="-25000" dirty="0"/>
          </a:p>
        </p:txBody>
      </p:sp>
      <p:sp>
        <p:nvSpPr>
          <p:cNvPr id="48" name="TextBox 47"/>
          <p:cNvSpPr txBox="1"/>
          <p:nvPr/>
        </p:nvSpPr>
        <p:spPr>
          <a:xfrm>
            <a:off x="6783802" y="0"/>
            <a:ext cx="2360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Fine-Tuning</a:t>
            </a:r>
            <a:endParaRPr lang="en-US" sz="3600" dirty="0"/>
          </a:p>
        </p:txBody>
      </p:sp>
      <p:sp>
        <p:nvSpPr>
          <p:cNvPr id="49" name="Footer Placeholder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transfer learning?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03" y="1880466"/>
            <a:ext cx="4896595" cy="271415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Faster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Smaller training dataset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/>
          <p:cNvGrpSpPr/>
          <p:nvPr/>
        </p:nvGrpSpPr>
        <p:grpSpPr>
          <a:xfrm>
            <a:off x="3563878" y="152256"/>
            <a:ext cx="2016245" cy="4762448"/>
            <a:chOff x="1288401" y="152256"/>
            <a:chExt cx="2016245" cy="4762448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64471" y="152256"/>
              <a:ext cx="806498" cy="806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Oval 43"/>
            <p:cNvSpPr/>
            <p:nvPr/>
          </p:nvSpPr>
          <p:spPr>
            <a:xfrm>
              <a:off x="2786183" y="3781497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864471" y="3781497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288401" y="4299959"/>
              <a:ext cx="1958638" cy="28803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Softmax</a:t>
              </a:r>
              <a:endParaRPr lang="en-US" dirty="0"/>
            </a:p>
          </p:txBody>
        </p:sp>
        <p:cxnSp>
          <p:nvCxnSpPr>
            <p:cNvPr id="49" name="Straight Arrow Connector 48"/>
            <p:cNvCxnSpPr>
              <a:stCxn id="47" idx="4"/>
            </p:cNvCxnSpPr>
            <p:nvPr/>
          </p:nvCxnSpPr>
          <p:spPr>
            <a:xfrm>
              <a:off x="2037292" y="4127139"/>
              <a:ext cx="0" cy="14680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498148" y="4101119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44" idx="4"/>
            </p:cNvCxnSpPr>
            <p:nvPr/>
          </p:nvCxnSpPr>
          <p:spPr>
            <a:xfrm>
              <a:off x="2959004" y="4127139"/>
              <a:ext cx="0" cy="14680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1288401" y="3246432"/>
              <a:ext cx="1958638" cy="34564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Flatten to Vector</a:t>
              </a:r>
              <a:endParaRPr lang="en-US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288401" y="2727969"/>
              <a:ext cx="1958638" cy="34564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Max Pooling</a:t>
              </a:r>
              <a:endParaRPr lang="en-US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288401" y="2209506"/>
              <a:ext cx="1958638" cy="34564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Convolution</a:t>
              </a:r>
              <a:endParaRPr lang="en-US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288401" y="1691043"/>
              <a:ext cx="1958638" cy="34564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Max Pooling</a:t>
              </a:r>
              <a:endParaRPr lang="en-US" dirty="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288401" y="1172580"/>
              <a:ext cx="1958638" cy="34564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Convolution</a:t>
              </a:r>
              <a:endParaRPr lang="en-US" dirty="0"/>
            </a:p>
          </p:txBody>
        </p:sp>
        <p:cxnSp>
          <p:nvCxnSpPr>
            <p:cNvPr id="72" name="Straight Arrow Connector 71"/>
            <p:cNvCxnSpPr>
              <a:stCxn id="66" idx="2"/>
              <a:endCxn id="47" idx="0"/>
            </p:cNvCxnSpPr>
            <p:nvPr/>
          </p:nvCxnSpPr>
          <p:spPr>
            <a:xfrm flipH="1">
              <a:off x="2037292" y="3592074"/>
              <a:ext cx="230428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66" idx="2"/>
              <a:endCxn id="89" idx="0"/>
            </p:cNvCxnSpPr>
            <p:nvPr/>
          </p:nvCxnSpPr>
          <p:spPr>
            <a:xfrm>
              <a:off x="2267720" y="3592074"/>
              <a:ext cx="230428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66" idx="2"/>
              <a:endCxn id="44" idx="0"/>
            </p:cNvCxnSpPr>
            <p:nvPr/>
          </p:nvCxnSpPr>
          <p:spPr>
            <a:xfrm>
              <a:off x="2267720" y="3592074"/>
              <a:ext cx="691284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7" idx="2"/>
              <a:endCxn id="66" idx="0"/>
            </p:cNvCxnSpPr>
            <p:nvPr/>
          </p:nvCxnSpPr>
          <p:spPr>
            <a:xfrm>
              <a:off x="2267720" y="3073611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9" idx="2"/>
              <a:endCxn id="67" idx="0"/>
            </p:cNvCxnSpPr>
            <p:nvPr/>
          </p:nvCxnSpPr>
          <p:spPr>
            <a:xfrm>
              <a:off x="2267720" y="2555148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70" idx="2"/>
              <a:endCxn id="69" idx="0"/>
            </p:cNvCxnSpPr>
            <p:nvPr/>
          </p:nvCxnSpPr>
          <p:spPr>
            <a:xfrm>
              <a:off x="2267720" y="2036685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71" idx="2"/>
              <a:endCxn id="70" idx="0"/>
            </p:cNvCxnSpPr>
            <p:nvPr/>
          </p:nvCxnSpPr>
          <p:spPr>
            <a:xfrm>
              <a:off x="2267720" y="1518222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>
              <a:stCxn id="43" idx="2"/>
              <a:endCxn id="71" idx="0"/>
            </p:cNvCxnSpPr>
            <p:nvPr/>
          </p:nvCxnSpPr>
          <p:spPr>
            <a:xfrm>
              <a:off x="2267720" y="958754"/>
              <a:ext cx="0" cy="21382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2325327" y="3781497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>
              <a:off x="1403615" y="3781497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Arrow Connector 90"/>
            <p:cNvCxnSpPr/>
            <p:nvPr/>
          </p:nvCxnSpPr>
          <p:spPr>
            <a:xfrm>
              <a:off x="1576436" y="4127139"/>
              <a:ext cx="0" cy="14680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66" idx="2"/>
              <a:endCxn id="90" idx="0"/>
            </p:cNvCxnSpPr>
            <p:nvPr/>
          </p:nvCxnSpPr>
          <p:spPr>
            <a:xfrm flipH="1">
              <a:off x="1576436" y="3592074"/>
              <a:ext cx="691284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288401" y="4760816"/>
              <a:ext cx="57607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1</a:t>
              </a:r>
              <a:endParaRPr lang="en-US" sz="1000" baseline="-25000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691650" y="4760816"/>
              <a:ext cx="69128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2</a:t>
              </a:r>
              <a:endParaRPr lang="en-US" sz="1000" baseline="-25000" dirty="0"/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>
              <a:off x="1576436" y="4587995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2037292" y="4587995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2498148" y="4587995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2152506" y="4760816"/>
              <a:ext cx="69128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3</a:t>
              </a:r>
              <a:endParaRPr lang="en-US" sz="1000" baseline="-25000" dirty="0"/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>
              <a:off x="2959004" y="4587995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2613362" y="4760816"/>
              <a:ext cx="69128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4</a:t>
              </a:r>
              <a:endParaRPr lang="en-US" sz="1000" baseline="-25000" dirty="0"/>
            </a:p>
          </p:txBody>
        </p:sp>
      </p:grp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5"/>
          <p:cNvGrpSpPr/>
          <p:nvPr/>
        </p:nvGrpSpPr>
        <p:grpSpPr>
          <a:xfrm>
            <a:off x="3563878" y="152256"/>
            <a:ext cx="2016245" cy="4762448"/>
            <a:chOff x="1288401" y="152256"/>
            <a:chExt cx="2016245" cy="4762448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22078" y="4108206"/>
              <a:ext cx="806498" cy="806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Oval 5"/>
            <p:cNvSpPr/>
            <p:nvPr/>
          </p:nvSpPr>
          <p:spPr>
            <a:xfrm>
              <a:off x="1461222" y="939821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382934" y="939821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346008" y="478965"/>
              <a:ext cx="1958638" cy="28803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Softmax</a:t>
              </a:r>
              <a:endParaRPr lang="en-US" dirty="0"/>
            </a:p>
          </p:txBody>
        </p:sp>
        <p:cxnSp>
          <p:nvCxnSpPr>
            <p:cNvPr id="12" name="Straight Arrow Connector 11"/>
            <p:cNvCxnSpPr>
              <a:stCxn id="7" idx="0"/>
            </p:cNvCxnSpPr>
            <p:nvPr/>
          </p:nvCxnSpPr>
          <p:spPr>
            <a:xfrm flipV="1">
              <a:off x="2555755" y="785933"/>
              <a:ext cx="0" cy="1538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47" idx="0"/>
            </p:cNvCxnSpPr>
            <p:nvPr/>
          </p:nvCxnSpPr>
          <p:spPr>
            <a:xfrm flipV="1">
              <a:off x="2094899" y="785933"/>
              <a:ext cx="0" cy="1538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0"/>
            </p:cNvCxnSpPr>
            <p:nvPr/>
          </p:nvCxnSpPr>
          <p:spPr>
            <a:xfrm flipV="1">
              <a:off x="1634043" y="785933"/>
              <a:ext cx="0" cy="1538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1346008" y="1474886"/>
              <a:ext cx="1958638" cy="34564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Flatten to Vector</a:t>
              </a: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46008" y="1993349"/>
              <a:ext cx="1958638" cy="34564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Max Pooling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346008" y="2511812"/>
              <a:ext cx="1958638" cy="34564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Convolution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346008" y="3030275"/>
              <a:ext cx="1958638" cy="34564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Max Pooling</a:t>
              </a:r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346008" y="3548738"/>
              <a:ext cx="1958638" cy="34564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2D Convolution</a:t>
              </a:r>
              <a:endParaRPr lang="en-US" dirty="0"/>
            </a:p>
          </p:txBody>
        </p:sp>
        <p:cxnSp>
          <p:nvCxnSpPr>
            <p:cNvPr id="25" name="Straight Arrow Connector 24"/>
            <p:cNvCxnSpPr>
              <a:stCxn id="19" idx="0"/>
              <a:endCxn id="7" idx="4"/>
            </p:cNvCxnSpPr>
            <p:nvPr/>
          </p:nvCxnSpPr>
          <p:spPr>
            <a:xfrm flipV="1">
              <a:off x="2325327" y="1285463"/>
              <a:ext cx="230428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9" idx="0"/>
              <a:endCxn id="47" idx="4"/>
            </p:cNvCxnSpPr>
            <p:nvPr/>
          </p:nvCxnSpPr>
          <p:spPr>
            <a:xfrm flipH="1" flipV="1">
              <a:off x="2094899" y="1285463"/>
              <a:ext cx="230428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9" idx="0"/>
              <a:endCxn id="6" idx="4"/>
            </p:cNvCxnSpPr>
            <p:nvPr/>
          </p:nvCxnSpPr>
          <p:spPr>
            <a:xfrm flipH="1" flipV="1">
              <a:off x="1634043" y="1285463"/>
              <a:ext cx="691284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0" idx="0"/>
              <a:endCxn id="19" idx="2"/>
            </p:cNvCxnSpPr>
            <p:nvPr/>
          </p:nvCxnSpPr>
          <p:spPr>
            <a:xfrm flipV="1">
              <a:off x="2325327" y="1820528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1" idx="0"/>
              <a:endCxn id="20" idx="2"/>
            </p:cNvCxnSpPr>
            <p:nvPr/>
          </p:nvCxnSpPr>
          <p:spPr>
            <a:xfrm flipV="1">
              <a:off x="2325327" y="2338991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2" idx="0"/>
              <a:endCxn id="21" idx="2"/>
            </p:cNvCxnSpPr>
            <p:nvPr/>
          </p:nvCxnSpPr>
          <p:spPr>
            <a:xfrm flipV="1">
              <a:off x="2325327" y="2857454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23" idx="0"/>
              <a:endCxn id="22" idx="2"/>
            </p:cNvCxnSpPr>
            <p:nvPr/>
          </p:nvCxnSpPr>
          <p:spPr>
            <a:xfrm flipV="1">
              <a:off x="2325327" y="3375917"/>
              <a:ext cx="0" cy="17282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028" idx="0"/>
              <a:endCxn id="23" idx="2"/>
            </p:cNvCxnSpPr>
            <p:nvPr/>
          </p:nvCxnSpPr>
          <p:spPr>
            <a:xfrm flipV="1">
              <a:off x="2325327" y="3894380"/>
              <a:ext cx="0" cy="21382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>
              <a:off x="1922078" y="939821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2843790" y="939821"/>
              <a:ext cx="345642" cy="34564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Arrow Connector 59"/>
            <p:cNvCxnSpPr>
              <a:stCxn id="59" idx="0"/>
            </p:cNvCxnSpPr>
            <p:nvPr/>
          </p:nvCxnSpPr>
          <p:spPr>
            <a:xfrm flipV="1">
              <a:off x="3016611" y="785933"/>
              <a:ext cx="0" cy="1538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19" idx="0"/>
              <a:endCxn id="59" idx="4"/>
            </p:cNvCxnSpPr>
            <p:nvPr/>
          </p:nvCxnSpPr>
          <p:spPr>
            <a:xfrm flipV="1">
              <a:off x="2325327" y="1285463"/>
              <a:ext cx="691284" cy="1894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728576" y="152256"/>
              <a:ext cx="57607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1</a:t>
              </a:r>
              <a:endParaRPr lang="en-US" sz="1000" baseline="-250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210114" y="152256"/>
              <a:ext cx="69128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2</a:t>
              </a:r>
              <a:endParaRPr lang="en-US" sz="1000" baseline="-25000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3016611" y="306144"/>
              <a:ext cx="0" cy="172821"/>
            </a:xfrm>
            <a:prstGeom prst="straightConnector1">
              <a:avLst/>
            </a:prstGeom>
            <a:ln w="19050"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2555755" y="306144"/>
              <a:ext cx="0" cy="172821"/>
            </a:xfrm>
            <a:prstGeom prst="straightConnector1">
              <a:avLst/>
            </a:prstGeom>
            <a:ln w="19050"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2094899" y="306144"/>
              <a:ext cx="0" cy="172821"/>
            </a:xfrm>
            <a:prstGeom prst="straightConnector1">
              <a:avLst/>
            </a:prstGeom>
            <a:ln w="19050"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49257" y="152256"/>
              <a:ext cx="69128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3</a:t>
              </a:r>
              <a:endParaRPr lang="en-US" sz="1000" baseline="-25000" dirty="0"/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>
              <a:off x="1634043" y="306144"/>
              <a:ext cx="0" cy="172821"/>
            </a:xfrm>
            <a:prstGeom prst="straightConnector1">
              <a:avLst/>
            </a:prstGeom>
            <a:ln w="19050"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88401" y="152256"/>
              <a:ext cx="69128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/>
                <a:t>P</a:t>
              </a:r>
              <a:r>
                <a:rPr lang="en-US" sz="1000" baseline="-25000" dirty="0" smtClean="0"/>
                <a:t>4</a:t>
              </a:r>
              <a:endParaRPr lang="en-US" sz="1000" baseline="-25000" dirty="0"/>
            </a:p>
          </p:txBody>
        </p:sp>
      </p:grp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193</Words>
  <Application>Microsoft Office PowerPoint</Application>
  <PresentationFormat>On-screen Show (16:9)</PresentationFormat>
  <Paragraphs>73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Computer Vision with Embedded Machine Learning</vt:lpstr>
      <vt:lpstr>Slide 2</vt:lpstr>
      <vt:lpstr>Slide 3</vt:lpstr>
      <vt:lpstr>Slide 4</vt:lpstr>
      <vt:lpstr>Why do transfer learning?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sgmustadio</dc:creator>
  <cp:lastModifiedBy>sgmustadio</cp:lastModifiedBy>
  <cp:revision>107</cp:revision>
  <dcterms:created xsi:type="dcterms:W3CDTF">2006-08-16T00:00:00Z</dcterms:created>
  <dcterms:modified xsi:type="dcterms:W3CDTF">2021-08-14T23:52:50Z</dcterms:modified>
</cp:coreProperties>
</file>